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"/>
          <p:cNvGrpSpPr/>
          <p:nvPr/>
        </p:nvGrpSpPr>
        <p:grpSpPr>
          <a:xfrm>
            <a:off x="0" y="0"/>
            <a:ext cx="12190680" cy="6856560"/>
            <a:chOff x="0" y="0"/>
            <a:chExt cx="12190680" cy="6856560"/>
          </a:xfrm>
        </p:grpSpPr>
        <p:sp>
          <p:nvSpPr>
            <p:cNvPr id="18" name="CustomShape 2"/>
            <p:cNvSpPr/>
            <p:nvPr/>
          </p:nvSpPr>
          <p:spPr>
            <a:xfrm>
              <a:off x="0" y="0"/>
              <a:ext cx="12190680" cy="6856560"/>
            </a:xfrm>
            <a:prstGeom prst="rect">
              <a:avLst/>
            </a:prstGeom>
            <a:blipFill rotWithShape="0">
              <a:blip r:embed="rId1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" name="CustomShape 3"/>
            <p:cNvSpPr/>
            <p:nvPr/>
          </p:nvSpPr>
          <p:spPr>
            <a:xfrm>
              <a:off x="0" y="2666880"/>
              <a:ext cx="4189680" cy="4189680"/>
            </a:xfrm>
            <a:prstGeom prst="ellipse">
              <a:avLst/>
            </a:prstGeom>
            <a:gradFill rotWithShape="0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lin ang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0" y="2895480"/>
              <a:ext cx="2360880" cy="2360880"/>
            </a:xfrm>
            <a:prstGeom prst="ellipse">
              <a:avLst/>
            </a:prstGeom>
            <a:gradFill rotWithShape="0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lin ang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8609040" y="5867280"/>
              <a:ext cx="989280" cy="989280"/>
            </a:xfrm>
            <a:prstGeom prst="ellipse">
              <a:avLst/>
            </a:prstGeom>
            <a:gradFill rotWithShape="0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lin ang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8609040" y="1676520"/>
              <a:ext cx="2818080" cy="2818080"/>
            </a:xfrm>
            <a:prstGeom prst="ellipse">
              <a:avLst/>
            </a:prstGeom>
            <a:gradFill rotWithShape="0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lin ang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7999560" y="8640"/>
              <a:ext cx="1598760" cy="1598760"/>
            </a:xfrm>
            <a:prstGeom prst="ellipse">
              <a:avLst/>
            </a:prstGeom>
            <a:gradFill rotWithShape="0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lin ang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" name="CustomShape 8"/>
            <p:cNvSpPr/>
            <p:nvPr/>
          </p:nvSpPr>
          <p:spPr>
            <a:xfrm rot="21010200">
              <a:off x="8490600" y="1796760"/>
              <a:ext cx="3297960" cy="439560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459360" y="1866240"/>
              <a:ext cx="11276280" cy="4532400"/>
            </a:xfrm>
            <a:custGeom>
              <a:avLst/>
              <a:gdLst/>
              <a:ahLst/>
              <a:cxnLst/>
              <a:rect l="l" t="t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0" y="1440"/>
              <a:ext cx="12190680" cy="6855120"/>
            </a:xfrm>
            <a:custGeom>
              <a:avLst/>
              <a:gdLst/>
              <a:ahLst/>
              <a:cxnLst/>
              <a:rect l="l" t="t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0" name="CustomShape 11" hidden="1"/>
          <p:cNvSpPr/>
          <p:nvPr/>
        </p:nvSpPr>
        <p:spPr>
          <a:xfrm>
            <a:off x="10437840" y="0"/>
            <a:ext cx="684360" cy="114156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grpSp>
        <p:nvGrpSpPr>
          <p:cNvPr id="11" name="Group 12"/>
          <p:cNvGrpSpPr/>
          <p:nvPr/>
        </p:nvGrpSpPr>
        <p:grpSpPr>
          <a:xfrm>
            <a:off x="0" y="0"/>
            <a:ext cx="12190680" cy="6856560"/>
            <a:chOff x="0" y="0"/>
            <a:chExt cx="12190680" cy="6856560"/>
          </a:xfrm>
        </p:grpSpPr>
        <p:sp>
          <p:nvSpPr>
            <p:cNvPr id="12" name="CustomShape 13"/>
            <p:cNvSpPr/>
            <p:nvPr/>
          </p:nvSpPr>
          <p:spPr>
            <a:xfrm>
              <a:off x="0" y="0"/>
              <a:ext cx="12190680" cy="6856560"/>
            </a:xfrm>
            <a:prstGeom prst="rect">
              <a:avLst/>
            </a:prstGeom>
            <a:blipFill rotWithShape="0">
              <a:blip r:embed="rId1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" name="CustomShape 14"/>
            <p:cNvSpPr/>
            <p:nvPr/>
          </p:nvSpPr>
          <p:spPr>
            <a:xfrm>
              <a:off x="0" y="1440"/>
              <a:ext cx="12190680" cy="6855120"/>
            </a:xfrm>
            <a:custGeom>
              <a:avLst/>
              <a:gdLst/>
              <a:ahLst/>
              <a:cxnLst/>
              <a:rect l="l" t="t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4" name="CustomShape 15"/>
          <p:cNvSpPr/>
          <p:nvPr/>
        </p:nvSpPr>
        <p:spPr>
          <a:xfrm>
            <a:off x="10437840" y="0"/>
            <a:ext cx="684360" cy="114156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" name="PlaceHolder 16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6" name="PlaceHolder 1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1"/>
          <p:cNvGrpSpPr/>
          <p:nvPr/>
        </p:nvGrpSpPr>
        <p:grpSpPr>
          <a:xfrm>
            <a:off x="0" y="0"/>
            <a:ext cx="12190680" cy="6856560"/>
            <a:chOff x="0" y="0"/>
            <a:chExt cx="12190680" cy="6856560"/>
          </a:xfrm>
        </p:grpSpPr>
        <p:sp>
          <p:nvSpPr>
            <p:cNvPr id="54" name="CustomShape 2"/>
            <p:cNvSpPr/>
            <p:nvPr/>
          </p:nvSpPr>
          <p:spPr>
            <a:xfrm>
              <a:off x="0" y="0"/>
              <a:ext cx="12190680" cy="6856560"/>
            </a:xfrm>
            <a:prstGeom prst="rect">
              <a:avLst/>
            </a:prstGeom>
            <a:blipFill rotWithShape="0">
              <a:blip r:embed="rId1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5" name="CustomShape 3"/>
            <p:cNvSpPr/>
            <p:nvPr/>
          </p:nvSpPr>
          <p:spPr>
            <a:xfrm>
              <a:off x="0" y="2666880"/>
              <a:ext cx="4189680" cy="4189680"/>
            </a:xfrm>
            <a:prstGeom prst="ellipse">
              <a:avLst/>
            </a:prstGeom>
            <a:gradFill rotWithShape="0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lin ang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6" name="CustomShape 4"/>
            <p:cNvSpPr/>
            <p:nvPr/>
          </p:nvSpPr>
          <p:spPr>
            <a:xfrm>
              <a:off x="0" y="2895480"/>
              <a:ext cx="2360880" cy="2360880"/>
            </a:xfrm>
            <a:prstGeom prst="ellipse">
              <a:avLst/>
            </a:prstGeom>
            <a:gradFill rotWithShape="0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lin ang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7" name="CustomShape 5"/>
            <p:cNvSpPr/>
            <p:nvPr/>
          </p:nvSpPr>
          <p:spPr>
            <a:xfrm>
              <a:off x="8609040" y="5867280"/>
              <a:ext cx="989280" cy="989280"/>
            </a:xfrm>
            <a:prstGeom prst="ellipse">
              <a:avLst/>
            </a:prstGeom>
            <a:gradFill rotWithShape="0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lin ang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8" name="CustomShape 6"/>
            <p:cNvSpPr/>
            <p:nvPr/>
          </p:nvSpPr>
          <p:spPr>
            <a:xfrm>
              <a:off x="8609040" y="1676520"/>
              <a:ext cx="2818080" cy="2818080"/>
            </a:xfrm>
            <a:prstGeom prst="ellipse">
              <a:avLst/>
            </a:prstGeom>
            <a:gradFill rotWithShape="0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lin ang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9" name="CustomShape 7"/>
            <p:cNvSpPr/>
            <p:nvPr/>
          </p:nvSpPr>
          <p:spPr>
            <a:xfrm>
              <a:off x="7999560" y="8640"/>
              <a:ext cx="1598760" cy="1598760"/>
            </a:xfrm>
            <a:prstGeom prst="ellipse">
              <a:avLst/>
            </a:prstGeom>
            <a:gradFill rotWithShape="0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lin ang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0" name="CustomShape 8"/>
            <p:cNvSpPr/>
            <p:nvPr/>
          </p:nvSpPr>
          <p:spPr>
            <a:xfrm rot="21010200">
              <a:off x="8490600" y="1796760"/>
              <a:ext cx="3297960" cy="439560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" name="CustomShape 9"/>
            <p:cNvSpPr/>
            <p:nvPr/>
          </p:nvSpPr>
          <p:spPr>
            <a:xfrm>
              <a:off x="459360" y="1866240"/>
              <a:ext cx="11276280" cy="4532400"/>
            </a:xfrm>
            <a:custGeom>
              <a:avLst/>
              <a:gdLst/>
              <a:ahLst/>
              <a:cxnLst/>
              <a:rect l="l" t="t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" name="CustomShape 10"/>
            <p:cNvSpPr/>
            <p:nvPr/>
          </p:nvSpPr>
          <p:spPr>
            <a:xfrm>
              <a:off x="0" y="1440"/>
              <a:ext cx="12190680" cy="6855120"/>
            </a:xfrm>
            <a:custGeom>
              <a:avLst/>
              <a:gdLst/>
              <a:ahLst/>
              <a:cxnLst/>
              <a:rect l="l" t="t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3" name="CustomShape 11"/>
          <p:cNvSpPr/>
          <p:nvPr/>
        </p:nvSpPr>
        <p:spPr>
          <a:xfrm>
            <a:off x="10437840" y="0"/>
            <a:ext cx="684360" cy="114156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4" name="PlaceHolder 1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65" name="PlaceHolder 1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predmety/studijni_plan?obdobi=7126;plan_id=24302" TargetMode="External"/><Relationship Id="rId2" Type="http://schemas.openxmlformats.org/officeDocument/2006/relationships/hyperlink" Target="https://is.muni.cz/predmety/studijni_plan?obdobi=7126;plan_id=24301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is.muni.cz/program/24300?obdobi=7126" TargetMode="External"/><Relationship Id="rId4" Type="http://schemas.openxmlformats.org/officeDocument/2006/relationships/hyperlink" Target="https://is.muni.cz/predmety/studijni_plan?obdobi=7126;plan_id=24303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hil.muni.cz/pro-uchazece/bakalarske-studium/24300-nemecky-jazyk-a-literatura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predmety/studijni_plan?plan_id=24306" TargetMode="External"/><Relationship Id="rId2" Type="http://schemas.openxmlformats.org/officeDocument/2006/relationships/hyperlink" Target="https://is.muni.cz/programy/programy?fakulta=1421;typ=Mgr.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is.muni.cz/predmety/studijni_plan?plan_id=24917" TargetMode="External"/><Relationship Id="rId5" Type="http://schemas.openxmlformats.org/officeDocument/2006/relationships/hyperlink" Target="https://is.muni.cz/predmety/studijni_plan?plan_id=24916" TargetMode="External"/><Relationship Id="rId4" Type="http://schemas.openxmlformats.org/officeDocument/2006/relationships/hyperlink" Target="https://is.muni.cz/predmety/studijni_plan?plan_id=24305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predmety/studijni_plan?plan_id=24919" TargetMode="External"/><Relationship Id="rId2" Type="http://schemas.openxmlformats.org/officeDocument/2006/relationships/hyperlink" Target="https://is.muni.cz/program/24308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is.muni.cz/predmety/studijni_plan?plan_id=24310" TargetMode="External"/><Relationship Id="rId4" Type="http://schemas.openxmlformats.org/officeDocument/2006/relationships/hyperlink" Target="https://is.muni.cz/predmety/studijni_plan?plan_id=24309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predmety/studijni_plan?plan_id=24312" TargetMode="External"/><Relationship Id="rId2" Type="http://schemas.openxmlformats.org/officeDocument/2006/relationships/hyperlink" Target="https://is.muni.cz/program/24311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is.muni.cz/predmety/studijni_plan?plan_id=2492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1154880" y="950771"/>
            <a:ext cx="8824320" cy="21099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en-US" sz="5400" b="0" strike="noStrike" spc="-1" dirty="0" err="1">
                <a:solidFill>
                  <a:srgbClr val="EBEBEB"/>
                </a:solidFill>
                <a:latin typeface="Century Gothic"/>
                <a:ea typeface="DejaVu Sans"/>
              </a:rPr>
              <a:t>Nově</a:t>
            </a:r>
            <a:r>
              <a:rPr lang="en-US" sz="5400" b="0" strike="noStrike" spc="-1" dirty="0">
                <a:solidFill>
                  <a:srgbClr val="EBEBEB"/>
                </a:solidFill>
                <a:latin typeface="Century Gothic"/>
                <a:ea typeface="DejaVu Sans"/>
              </a:rPr>
              <a:t> </a:t>
            </a:r>
            <a:r>
              <a:rPr lang="en-US" sz="5400" b="0" strike="noStrike" spc="-1" dirty="0" err="1">
                <a:solidFill>
                  <a:srgbClr val="EBEBEB"/>
                </a:solidFill>
                <a:latin typeface="Century Gothic"/>
                <a:ea typeface="DejaVu Sans"/>
              </a:rPr>
              <a:t>akreditované</a:t>
            </a:r>
            <a:r>
              <a:rPr lang="en-US" sz="5400" b="0" strike="noStrike" spc="-1" dirty="0">
                <a:solidFill>
                  <a:srgbClr val="EBEBEB"/>
                </a:solidFill>
                <a:latin typeface="Century Gothic"/>
                <a:ea typeface="DejaVu Sans"/>
              </a:rPr>
              <a:t> </a:t>
            </a:r>
            <a:r>
              <a:rPr lang="en-US" sz="5400" b="0" strike="noStrike" spc="-1" dirty="0" err="1">
                <a:solidFill>
                  <a:srgbClr val="EBEBEB"/>
                </a:solidFill>
                <a:latin typeface="Century Gothic"/>
                <a:ea typeface="DejaVu Sans"/>
              </a:rPr>
              <a:t>programy</a:t>
            </a:r>
            <a:r>
              <a:rPr lang="en-US" sz="5400" b="0" strike="noStrike" spc="-1" dirty="0">
                <a:solidFill>
                  <a:srgbClr val="EBEBEB"/>
                </a:solidFill>
                <a:latin typeface="Century Gothic"/>
                <a:ea typeface="DejaVu Sans"/>
              </a:rPr>
              <a:t> od  </a:t>
            </a:r>
            <a:r>
              <a:rPr lang="en-US" sz="5400" b="0" strike="noStrike" spc="-1" dirty="0" err="1">
                <a:solidFill>
                  <a:srgbClr val="EBEBEB"/>
                </a:solidFill>
                <a:latin typeface="Century Gothic"/>
                <a:ea typeface="DejaVu Sans"/>
              </a:rPr>
              <a:t>září</a:t>
            </a:r>
            <a:r>
              <a:rPr lang="en-US" sz="5400" b="0" strike="noStrike" spc="-1" dirty="0">
                <a:solidFill>
                  <a:srgbClr val="EBEBEB"/>
                </a:solidFill>
                <a:latin typeface="Century Gothic"/>
                <a:ea typeface="DejaVu Sans"/>
              </a:rPr>
              <a:t> 2019</a:t>
            </a:r>
            <a:endParaRPr lang="en-US" sz="5400" b="0" strike="noStrike" spc="-1" dirty="0">
              <a:latin typeface="Arial"/>
            </a:endParaRPr>
          </a:p>
        </p:txBody>
      </p:sp>
      <p:sp>
        <p:nvSpPr>
          <p:cNvPr id="103" name="CustomShape 2"/>
          <p:cNvSpPr/>
          <p:nvPr/>
        </p:nvSpPr>
        <p:spPr>
          <a:xfrm>
            <a:off x="1278000" y="3340100"/>
            <a:ext cx="9438480" cy="19800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cs-CZ" cap="all" spc="-1" dirty="0">
                <a:solidFill>
                  <a:srgbClr val="EF53A5"/>
                </a:solidFill>
                <a:latin typeface="Century Gothic"/>
              </a:rPr>
              <a:t>Německý </a:t>
            </a:r>
            <a:r>
              <a:rPr lang="en-US" cap="all" spc="-1" dirty="0" err="1">
                <a:solidFill>
                  <a:srgbClr val="EF53A5"/>
                </a:solidFill>
                <a:latin typeface="Century Gothic"/>
              </a:rPr>
              <a:t>jazyk</a:t>
            </a:r>
            <a:r>
              <a:rPr lang="en-US" cap="all" spc="-1" dirty="0">
                <a:solidFill>
                  <a:srgbClr val="EF53A5"/>
                </a:solidFill>
                <a:latin typeface="Century Gothic"/>
              </a:rPr>
              <a:t> </a:t>
            </a:r>
            <a:r>
              <a:rPr lang="en-US" sz="1800" b="0" strike="noStrike" cap="all" spc="-1" dirty="0">
                <a:solidFill>
                  <a:srgbClr val="EF53A5"/>
                </a:solidFill>
                <a:latin typeface="Century Gothic"/>
                <a:ea typeface="DejaVu Sans"/>
              </a:rPr>
              <a:t>a </a:t>
            </a:r>
            <a:r>
              <a:rPr lang="en-US" sz="1800" b="0" strike="noStrike" cap="all" spc="-1" dirty="0" err="1">
                <a:solidFill>
                  <a:srgbClr val="EF53A5"/>
                </a:solidFill>
                <a:latin typeface="Century Gothic"/>
                <a:ea typeface="DejaVu Sans"/>
              </a:rPr>
              <a:t>literatura</a:t>
            </a:r>
            <a:r>
              <a:rPr lang="en-US" sz="1800" b="0" strike="noStrike" cap="all" spc="-1" dirty="0">
                <a:solidFill>
                  <a:srgbClr val="EF53A5"/>
                </a:solidFill>
                <a:latin typeface="Century Gothic"/>
                <a:ea typeface="DejaVu Sans"/>
              </a:rPr>
              <a:t> pro </a:t>
            </a:r>
            <a:r>
              <a:rPr lang="en-US" sz="1800" b="0" strike="noStrike" cap="all" spc="-1" dirty="0" err="1">
                <a:solidFill>
                  <a:srgbClr val="EF53A5"/>
                </a:solidFill>
                <a:latin typeface="Century Gothic"/>
                <a:ea typeface="DejaVu Sans"/>
              </a:rPr>
              <a:t>bakalářské</a:t>
            </a:r>
            <a:r>
              <a:rPr lang="en-US" sz="1800" b="0" strike="noStrike" cap="all" spc="-1" dirty="0">
                <a:solidFill>
                  <a:srgbClr val="EF53A5"/>
                </a:solidFill>
                <a:latin typeface="Century Gothic"/>
                <a:ea typeface="DejaVu Sans"/>
              </a:rPr>
              <a:t> </a:t>
            </a:r>
            <a:r>
              <a:rPr lang="en-US" sz="1800" b="0" strike="noStrike" cap="all" spc="-1" dirty="0" err="1">
                <a:solidFill>
                  <a:srgbClr val="EF53A5"/>
                </a:solidFill>
                <a:latin typeface="Century Gothic"/>
                <a:ea typeface="DejaVu Sans"/>
              </a:rPr>
              <a:t>studium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cs-CZ" cap="all" spc="-1" dirty="0">
                <a:solidFill>
                  <a:srgbClr val="EF53A5"/>
                </a:solidFill>
                <a:latin typeface="Century Gothic"/>
                <a:ea typeface="DejaVu Sans"/>
              </a:rPr>
              <a:t>Německý </a:t>
            </a:r>
            <a:r>
              <a:rPr lang="en-US" sz="1800" b="0" strike="noStrike" cap="all" spc="-1" dirty="0" err="1">
                <a:solidFill>
                  <a:srgbClr val="EF53A5"/>
                </a:solidFill>
                <a:latin typeface="Century Gothic"/>
                <a:ea typeface="DejaVu Sans"/>
              </a:rPr>
              <a:t>jazyk</a:t>
            </a:r>
            <a:r>
              <a:rPr lang="en-US" sz="1800" b="0" strike="noStrike" cap="all" spc="-1" dirty="0">
                <a:solidFill>
                  <a:srgbClr val="EF53A5"/>
                </a:solidFill>
                <a:latin typeface="Century Gothic"/>
                <a:ea typeface="DejaVu Sans"/>
              </a:rPr>
              <a:t> a </a:t>
            </a:r>
            <a:r>
              <a:rPr lang="en-US" sz="1800" b="0" strike="noStrike" cap="all" spc="-1" dirty="0" err="1">
                <a:solidFill>
                  <a:srgbClr val="EF53A5"/>
                </a:solidFill>
                <a:latin typeface="Century Gothic"/>
                <a:ea typeface="DejaVu Sans"/>
              </a:rPr>
              <a:t>literatura</a:t>
            </a:r>
            <a:r>
              <a:rPr lang="en-US" sz="1800" b="0" strike="noStrike" cap="all" spc="-1" dirty="0">
                <a:solidFill>
                  <a:srgbClr val="EF53A5"/>
                </a:solidFill>
                <a:latin typeface="Century Gothic"/>
                <a:ea typeface="DejaVu Sans"/>
              </a:rPr>
              <a:t> pro </a:t>
            </a:r>
            <a:r>
              <a:rPr lang="en-US" sz="1800" b="0" strike="noStrike" cap="all" spc="-1" dirty="0" err="1">
                <a:solidFill>
                  <a:srgbClr val="EF53A5"/>
                </a:solidFill>
                <a:latin typeface="Century Gothic"/>
                <a:ea typeface="DejaVu Sans"/>
              </a:rPr>
              <a:t>navazující</a:t>
            </a:r>
            <a:r>
              <a:rPr lang="en-US" sz="1800" b="0" strike="noStrike" cap="all" spc="-1" dirty="0">
                <a:solidFill>
                  <a:srgbClr val="EF53A5"/>
                </a:solidFill>
                <a:latin typeface="Century Gothic"/>
                <a:ea typeface="DejaVu Sans"/>
              </a:rPr>
              <a:t> </a:t>
            </a:r>
            <a:r>
              <a:rPr lang="en-US" sz="1800" b="0" strike="noStrike" cap="all" spc="-1" dirty="0" err="1">
                <a:solidFill>
                  <a:srgbClr val="EF53A5"/>
                </a:solidFill>
                <a:latin typeface="Century Gothic"/>
                <a:ea typeface="DejaVu Sans"/>
              </a:rPr>
              <a:t>magisterské</a:t>
            </a:r>
            <a:r>
              <a:rPr lang="en-US" sz="1800" b="0" strike="noStrike" cap="all" spc="-1" dirty="0">
                <a:solidFill>
                  <a:srgbClr val="EF53A5"/>
                </a:solidFill>
                <a:latin typeface="Century Gothic"/>
                <a:ea typeface="DejaVu Sans"/>
              </a:rPr>
              <a:t> </a:t>
            </a:r>
            <a:r>
              <a:rPr lang="en-US" sz="1800" b="0" strike="noStrike" cap="all" spc="-1" dirty="0" err="1">
                <a:solidFill>
                  <a:srgbClr val="EF53A5"/>
                </a:solidFill>
                <a:latin typeface="Century Gothic"/>
                <a:ea typeface="DejaVu Sans"/>
              </a:rPr>
              <a:t>studium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1800" b="0" strike="noStrike" cap="all" spc="-1" dirty="0" err="1">
                <a:solidFill>
                  <a:srgbClr val="EF53A5"/>
                </a:solidFill>
                <a:latin typeface="Century Gothic"/>
                <a:ea typeface="DejaVu Sans"/>
              </a:rPr>
              <a:t>Učitelství</a:t>
            </a:r>
            <a:r>
              <a:rPr lang="en-US" sz="1800" b="0" strike="noStrike" cap="all" spc="-1" dirty="0">
                <a:solidFill>
                  <a:srgbClr val="EF53A5"/>
                </a:solidFill>
                <a:latin typeface="Century Gothic"/>
                <a:ea typeface="DejaVu Sans"/>
              </a:rPr>
              <a:t> </a:t>
            </a:r>
            <a:r>
              <a:rPr lang="cs-CZ" cap="all" spc="-1" dirty="0">
                <a:solidFill>
                  <a:srgbClr val="EF53A5"/>
                </a:solidFill>
                <a:latin typeface="Century Gothic"/>
                <a:ea typeface="DejaVu Sans"/>
              </a:rPr>
              <a:t>Německého jazyky </a:t>
            </a:r>
            <a:r>
              <a:rPr lang="en-US" sz="1800" b="0" strike="noStrike" cap="all" spc="-1" dirty="0">
                <a:solidFill>
                  <a:srgbClr val="EF53A5"/>
                </a:solidFill>
                <a:latin typeface="Century Gothic"/>
                <a:ea typeface="DejaVu Sans"/>
              </a:rPr>
              <a:t>a </a:t>
            </a:r>
            <a:r>
              <a:rPr lang="en-US" sz="1800" b="0" strike="noStrike" cap="all" spc="-1" dirty="0" err="1">
                <a:solidFill>
                  <a:srgbClr val="EF53A5"/>
                </a:solidFill>
                <a:latin typeface="Century Gothic"/>
                <a:ea typeface="DejaVu Sans"/>
              </a:rPr>
              <a:t>literatury</a:t>
            </a:r>
            <a:r>
              <a:rPr lang="en-US" sz="1800" b="0" strike="noStrike" cap="all" spc="-1" dirty="0">
                <a:solidFill>
                  <a:srgbClr val="EF53A5"/>
                </a:solidFill>
                <a:latin typeface="Century Gothic"/>
                <a:ea typeface="DejaVu Sans"/>
              </a:rPr>
              <a:t> pro </a:t>
            </a:r>
            <a:r>
              <a:rPr lang="en-US" sz="1800" b="0" strike="noStrike" cap="all" spc="-1" dirty="0" err="1">
                <a:solidFill>
                  <a:srgbClr val="EF53A5"/>
                </a:solidFill>
                <a:latin typeface="Century Gothic"/>
                <a:ea typeface="DejaVu Sans"/>
              </a:rPr>
              <a:t>navazující</a:t>
            </a:r>
            <a:r>
              <a:rPr lang="en-US" sz="1800" b="0" strike="noStrike" cap="all" spc="-1" dirty="0">
                <a:solidFill>
                  <a:srgbClr val="EF53A5"/>
                </a:solidFill>
                <a:latin typeface="Century Gothic"/>
                <a:ea typeface="DejaVu Sans"/>
              </a:rPr>
              <a:t> </a:t>
            </a:r>
            <a:r>
              <a:rPr lang="en-US" sz="1800" b="0" strike="noStrike" cap="all" spc="-1" dirty="0" err="1">
                <a:solidFill>
                  <a:srgbClr val="EF53A5"/>
                </a:solidFill>
                <a:latin typeface="Century Gothic"/>
                <a:ea typeface="DejaVu Sans"/>
              </a:rPr>
              <a:t>magisterské</a:t>
            </a:r>
            <a:r>
              <a:rPr lang="en-US" sz="1800" b="0" strike="noStrike" cap="all" spc="-1" dirty="0">
                <a:solidFill>
                  <a:srgbClr val="EF53A5"/>
                </a:solidFill>
                <a:latin typeface="Century Gothic"/>
                <a:ea typeface="DejaVu Sans"/>
              </a:rPr>
              <a:t> stadium</a:t>
            </a:r>
            <a:endParaRPr lang="cs-CZ" sz="1800" b="0" strike="noStrike" cap="all" spc="-1" dirty="0">
              <a:solidFill>
                <a:srgbClr val="EF53A5"/>
              </a:solidFill>
              <a:latin typeface="Century Gothic"/>
              <a:ea typeface="DejaVu San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cs-CZ" cap="all" spc="-1" dirty="0">
                <a:solidFill>
                  <a:srgbClr val="EF53A5"/>
                </a:solidFill>
                <a:latin typeface="Century Gothic"/>
              </a:rPr>
              <a:t>Překladatelství románských a germánských jazyků</a:t>
            </a:r>
            <a:endParaRPr lang="en-US" sz="18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1229040" y="707760"/>
            <a:ext cx="8685720" cy="116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3600" spc="-1" dirty="0">
                <a:solidFill>
                  <a:srgbClr val="EBEBEB"/>
                </a:solidFill>
                <a:latin typeface="Century Gothic"/>
                <a:ea typeface="DejaVu Sans"/>
              </a:rPr>
              <a:t>Německý</a:t>
            </a:r>
            <a:r>
              <a:rPr lang="en-US" sz="3600" b="0" strike="noStrike" spc="-1" dirty="0">
                <a:solidFill>
                  <a:srgbClr val="EBEBEB"/>
                </a:solidFill>
                <a:latin typeface="Century Gothic"/>
                <a:ea typeface="DejaVu Sans"/>
              </a:rPr>
              <a:t> </a:t>
            </a:r>
            <a:r>
              <a:rPr lang="en-US" sz="3600" b="0" strike="noStrike" spc="-1" dirty="0" err="1">
                <a:solidFill>
                  <a:srgbClr val="EBEBEB"/>
                </a:solidFill>
                <a:latin typeface="Century Gothic"/>
                <a:ea typeface="DejaVu Sans"/>
              </a:rPr>
              <a:t>jazyk</a:t>
            </a:r>
            <a:r>
              <a:rPr lang="en-US" sz="3600" b="0" strike="noStrike" spc="-1" dirty="0">
                <a:solidFill>
                  <a:srgbClr val="EBEBEB"/>
                </a:solidFill>
                <a:latin typeface="Century Gothic"/>
                <a:ea typeface="DejaVu Sans"/>
              </a:rPr>
              <a:t> a </a:t>
            </a:r>
            <a:r>
              <a:rPr lang="en-US" sz="3600" b="0" strike="noStrike" spc="-1" dirty="0" err="1">
                <a:solidFill>
                  <a:srgbClr val="EBEBEB"/>
                </a:solidFill>
                <a:latin typeface="Century Gothic"/>
                <a:ea typeface="DejaVu Sans"/>
              </a:rPr>
              <a:t>literatura</a:t>
            </a:r>
            <a:r>
              <a:rPr lang="en-US" sz="3600" b="0" strike="noStrike" spc="-1" dirty="0">
                <a:solidFill>
                  <a:srgbClr val="EBEBEB"/>
                </a:solidFill>
                <a:latin typeface="Century Gothic"/>
                <a:ea typeface="DejaVu Sans"/>
              </a:rPr>
              <a:t> pro </a:t>
            </a:r>
            <a:r>
              <a:rPr lang="en-US" sz="3600" b="0" strike="noStrike" spc="-1" dirty="0" err="1">
                <a:solidFill>
                  <a:srgbClr val="EBEBEB"/>
                </a:solidFill>
                <a:latin typeface="Century Gothic"/>
                <a:ea typeface="DejaVu Sans"/>
              </a:rPr>
              <a:t>Bc</a:t>
            </a:r>
            <a:r>
              <a:rPr lang="en-US" sz="3600" b="0" strike="noStrike" spc="-1" dirty="0">
                <a:solidFill>
                  <a:srgbClr val="EBEBEB"/>
                </a:solidFill>
                <a:latin typeface="Century Gothic"/>
                <a:ea typeface="DejaVu Sans"/>
              </a:rPr>
              <a:t>. (</a:t>
            </a:r>
            <a:r>
              <a:rPr lang="en-US" sz="3600" b="0" strike="noStrike" spc="-1" dirty="0" err="1">
                <a:solidFill>
                  <a:srgbClr val="EBEBEB"/>
                </a:solidFill>
                <a:latin typeface="Century Gothic"/>
                <a:ea typeface="DejaVu Sans"/>
              </a:rPr>
              <a:t>prezenční</a:t>
            </a:r>
            <a:r>
              <a:rPr lang="en-US" sz="3600" b="0" strike="noStrike" spc="-1" dirty="0">
                <a:solidFill>
                  <a:srgbClr val="EBEBEB"/>
                </a:solidFill>
                <a:latin typeface="Century Gothic"/>
                <a:ea typeface="DejaVu Sans"/>
              </a:rPr>
              <a:t>)</a:t>
            </a:r>
            <a:endParaRPr lang="en-US" sz="3600" b="0" strike="noStrike" spc="-1" dirty="0">
              <a:latin typeface="Arial"/>
            </a:endParaRPr>
          </a:p>
        </p:txBody>
      </p:sp>
      <p:graphicFrame>
        <p:nvGraphicFramePr>
          <p:cNvPr id="105" name="Table 2"/>
          <p:cNvGraphicFramePr/>
          <p:nvPr>
            <p:extLst>
              <p:ext uri="{D42A27DB-BD31-4B8C-83A1-F6EECF244321}">
                <p14:modId xmlns:p14="http://schemas.microsoft.com/office/powerpoint/2010/main" val="1694801577"/>
              </p:ext>
            </p:extLst>
          </p:nvPr>
        </p:nvGraphicFramePr>
        <p:xfrm>
          <a:off x="482760" y="2244436"/>
          <a:ext cx="11373120" cy="1958868"/>
        </p:xfrm>
        <a:graphic>
          <a:graphicData uri="http://schemas.openxmlformats.org/drawingml/2006/table">
            <a:tbl>
              <a:tblPr/>
              <a:tblGrid>
                <a:gridCol w="5227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7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5541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000000"/>
                          </a:solidFill>
                          <a:latin typeface="Century Gothic"/>
                        </a:rPr>
                        <a:t>Německý</a:t>
                      </a:r>
                      <a:r>
                        <a:rPr lang="cs-CZ" sz="2000" b="1" strike="noStrike" spc="-1" baseline="0" dirty="0">
                          <a:solidFill>
                            <a:srgbClr val="000000"/>
                          </a:solidFill>
                          <a:latin typeface="Century Gothic"/>
                        </a:rPr>
                        <a:t> </a:t>
                      </a:r>
                      <a:r>
                        <a:rPr lang="en-US" sz="2000" b="1" strike="noStrike" spc="-1" dirty="0" err="1">
                          <a:solidFill>
                            <a:srgbClr val="000000"/>
                          </a:solidFill>
                          <a:latin typeface="Century Gothic"/>
                        </a:rPr>
                        <a:t>jazyk</a:t>
                      </a:r>
                      <a:r>
                        <a:rPr lang="en-US" sz="2000" b="1" strike="noStrike" spc="-1" dirty="0">
                          <a:solidFill>
                            <a:srgbClr val="000000"/>
                          </a:solidFill>
                          <a:latin typeface="Century Gothic"/>
                        </a:rPr>
                        <a:t> a </a:t>
                      </a:r>
                      <a:r>
                        <a:rPr lang="en-US" sz="2000" b="1" strike="noStrike" spc="-1" dirty="0" err="1">
                          <a:solidFill>
                            <a:srgbClr val="000000"/>
                          </a:solidFill>
                          <a:latin typeface="Century Gothic"/>
                        </a:rPr>
                        <a:t>literatura</a:t>
                      </a:r>
                      <a:r>
                        <a:rPr lang="en-US" sz="2000" b="1" strike="noStrike" spc="-1" dirty="0">
                          <a:solidFill>
                            <a:srgbClr val="000000"/>
                          </a:solidFill>
                          <a:latin typeface="Century Gothic"/>
                        </a:rPr>
                        <a:t> pro </a:t>
                      </a:r>
                      <a:r>
                        <a:rPr lang="en-US" sz="2000" b="1" strike="noStrike" spc="-1" dirty="0" err="1">
                          <a:solidFill>
                            <a:srgbClr val="000000"/>
                          </a:solidFill>
                          <a:latin typeface="Century Gothic"/>
                        </a:rPr>
                        <a:t>Bc</a:t>
                      </a:r>
                      <a:r>
                        <a:rPr lang="en-US" sz="2000" b="1" strike="noStrike" spc="-1" dirty="0">
                          <a:solidFill>
                            <a:srgbClr val="000000"/>
                          </a:solidFill>
                          <a:latin typeface="Century Gothic"/>
                        </a:rPr>
                        <a:t>.</a:t>
                      </a:r>
                      <a:endParaRPr lang="en-US" sz="20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0" strike="noStrike" spc="-1" dirty="0">
                          <a:solidFill>
                            <a:srgbClr val="000000"/>
                          </a:solidFill>
                          <a:latin typeface="Century Gothic"/>
                        </a:rPr>
                        <a:t>(</a:t>
                      </a:r>
                      <a:r>
                        <a:rPr lang="en-US" sz="2000" b="0" strike="noStrike" spc="-1" dirty="0" err="1">
                          <a:solidFill>
                            <a:srgbClr val="000000"/>
                          </a:solidFill>
                          <a:latin typeface="Century Gothic"/>
                        </a:rPr>
                        <a:t>prezenční</a:t>
                      </a:r>
                      <a:r>
                        <a:rPr lang="en-US" sz="2000" b="0" strike="noStrike" spc="-1" dirty="0">
                          <a:solidFill>
                            <a:srgbClr val="000000"/>
                          </a:solidFill>
                          <a:latin typeface="Century Gothic"/>
                        </a:rPr>
                        <a:t>)</a:t>
                      </a:r>
                      <a:endParaRPr lang="en-US" sz="2000" b="0" strike="noStrike" spc="-1" dirty="0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2E7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8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strike="noStrike" spc="-1" dirty="0" err="1">
                          <a:solidFill>
                            <a:srgbClr val="000000"/>
                          </a:solidFill>
                          <a:latin typeface="Century Gothic"/>
                        </a:rPr>
                        <a:t>Jednooborové</a:t>
                      </a:r>
                      <a:r>
                        <a:rPr lang="en-US" sz="1800" b="1" strike="noStrike" spc="-1" dirty="0">
                          <a:solidFill>
                            <a:srgbClr val="000000"/>
                          </a:solidFill>
                          <a:latin typeface="Century Gothic"/>
                        </a:rPr>
                        <a:t> </a:t>
                      </a:r>
                      <a:r>
                        <a:rPr lang="en-US" sz="1800" b="1" strike="noStrike" spc="-1" dirty="0" err="1">
                          <a:solidFill>
                            <a:srgbClr val="000000"/>
                          </a:solidFill>
                          <a:latin typeface="Century Gothic"/>
                        </a:rPr>
                        <a:t>studium</a:t>
                      </a: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Century Gothic"/>
                        </a:rPr>
                        <a:t> (</a:t>
                      </a:r>
                      <a:r>
                        <a:rPr lang="en-US" sz="1800" b="0" strike="noStrike" spc="-1" dirty="0" err="1">
                          <a:solidFill>
                            <a:srgbClr val="FF0000"/>
                          </a:solidFill>
                          <a:latin typeface="Century Gothic"/>
                        </a:rPr>
                        <a:t>completus</a:t>
                      </a: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Century Gothic"/>
                        </a:rPr>
                        <a:t>)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2E7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strike="noStrike" spc="-1" dirty="0" err="1">
                          <a:solidFill>
                            <a:srgbClr val="000000"/>
                          </a:solidFill>
                          <a:latin typeface="Century Gothic"/>
                        </a:rPr>
                        <a:t>Sdružené</a:t>
                      </a:r>
                      <a:r>
                        <a:rPr lang="en-US" sz="1800" b="1" strike="noStrike" spc="-1" dirty="0">
                          <a:solidFill>
                            <a:srgbClr val="000000"/>
                          </a:solidFill>
                          <a:latin typeface="Century Gothic"/>
                        </a:rPr>
                        <a:t> </a:t>
                      </a:r>
                      <a:r>
                        <a:rPr lang="en-US" sz="1800" b="1" strike="noStrike" spc="-1" dirty="0" err="1">
                          <a:solidFill>
                            <a:srgbClr val="000000"/>
                          </a:solidFill>
                          <a:latin typeface="Century Gothic"/>
                        </a:rPr>
                        <a:t>studium</a:t>
                      </a:r>
                      <a:endParaRPr lang="en-US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strike="noStrike" spc="-1" dirty="0" err="1">
                          <a:solidFill>
                            <a:srgbClr val="000000"/>
                          </a:solidFill>
                          <a:latin typeface="Century Gothic"/>
                        </a:rPr>
                        <a:t>hlavní</a:t>
                      </a: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Century Gothic"/>
                        </a:rPr>
                        <a:t> (</a:t>
                      </a:r>
                      <a:r>
                        <a:rPr lang="en-US" sz="1800" b="0" strike="noStrike" spc="-1" dirty="0" err="1">
                          <a:solidFill>
                            <a:srgbClr val="FF0000"/>
                          </a:solidFill>
                          <a:latin typeface="Century Gothic"/>
                        </a:rPr>
                        <a:t>maior</a:t>
                      </a: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Century Gothic"/>
                        </a:rPr>
                        <a:t>)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2E7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strike="noStrike" spc="-1" dirty="0" err="1">
                          <a:solidFill>
                            <a:srgbClr val="000000"/>
                          </a:solidFill>
                          <a:latin typeface="Century Gothic"/>
                        </a:rPr>
                        <a:t>Sdružené</a:t>
                      </a:r>
                      <a:r>
                        <a:rPr lang="en-US" sz="1800" b="1" strike="noStrike" spc="-1" dirty="0">
                          <a:solidFill>
                            <a:srgbClr val="000000"/>
                          </a:solidFill>
                          <a:latin typeface="Century Gothic"/>
                        </a:rPr>
                        <a:t> </a:t>
                      </a:r>
                      <a:r>
                        <a:rPr lang="en-US" sz="1800" b="1" strike="noStrike" spc="-1" dirty="0" err="1">
                          <a:solidFill>
                            <a:srgbClr val="000000"/>
                          </a:solidFill>
                          <a:latin typeface="Century Gothic"/>
                        </a:rPr>
                        <a:t>studium</a:t>
                      </a:r>
                      <a:endParaRPr lang="en-US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strike="noStrike" spc="-1" dirty="0" err="1">
                          <a:solidFill>
                            <a:srgbClr val="000000"/>
                          </a:solidFill>
                          <a:latin typeface="Century Gothic"/>
                        </a:rPr>
                        <a:t>vedlejší</a:t>
                      </a: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Century Gothic"/>
                        </a:rPr>
                        <a:t> (</a:t>
                      </a:r>
                      <a:r>
                        <a:rPr lang="en-US" sz="1800" b="0" strike="noStrike" spc="-1" dirty="0">
                          <a:solidFill>
                            <a:srgbClr val="FF0000"/>
                          </a:solidFill>
                          <a:latin typeface="Century Gothic"/>
                        </a:rPr>
                        <a:t>minor</a:t>
                      </a: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Century Gothic"/>
                        </a:rPr>
                        <a:t>)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2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32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Century Gothic"/>
                        </a:rPr>
                        <a:t>180 kreditů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2E7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Century Gothic"/>
                        </a:rPr>
                        <a:t>120 kreditů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2E7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Century Gothic"/>
                        </a:rPr>
                        <a:t>60 </a:t>
                      </a:r>
                      <a:r>
                        <a:rPr lang="en-US" sz="1800" b="0" strike="noStrike" spc="-1" dirty="0" err="1">
                          <a:solidFill>
                            <a:srgbClr val="000000"/>
                          </a:solidFill>
                          <a:latin typeface="Century Gothic"/>
                        </a:rPr>
                        <a:t>kreditů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2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6" name="CustomShape 3"/>
          <p:cNvSpPr/>
          <p:nvPr/>
        </p:nvSpPr>
        <p:spPr>
          <a:xfrm>
            <a:off x="0" y="0"/>
            <a:ext cx="1219068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107" name="Table 4"/>
          <p:cNvGraphicFramePr/>
          <p:nvPr>
            <p:extLst>
              <p:ext uri="{D42A27DB-BD31-4B8C-83A1-F6EECF244321}">
                <p14:modId xmlns:p14="http://schemas.microsoft.com/office/powerpoint/2010/main" val="3450177005"/>
              </p:ext>
            </p:extLst>
          </p:nvPr>
        </p:nvGraphicFramePr>
        <p:xfrm>
          <a:off x="565200" y="4203303"/>
          <a:ext cx="11203920" cy="3291840"/>
        </p:xfrm>
        <a:graphic>
          <a:graphicData uri="http://schemas.openxmlformats.org/drawingml/2006/table">
            <a:tbl>
              <a:tblPr/>
              <a:tblGrid>
                <a:gridCol w="5895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08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11134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cs-CZ" sz="1800" b="0" strike="noStrike" spc="-1" dirty="0">
                          <a:solidFill>
                            <a:srgbClr val="FF0000"/>
                          </a:solidFill>
                          <a:latin typeface="Arial"/>
                        </a:rPr>
                        <a:t>Krátký výčet povinných</a:t>
                      </a:r>
                      <a:r>
                        <a:rPr lang="cs-CZ" sz="1800" b="0" strike="noStrike" spc="-1" baseline="0" dirty="0">
                          <a:solidFill>
                            <a:srgbClr val="FF0000"/>
                          </a:solidFill>
                          <a:latin typeface="Arial"/>
                        </a:rPr>
                        <a:t> disciplín v jednotlivých programech</a:t>
                      </a:r>
                      <a:endParaRPr lang="cs-CZ" sz="1800" b="0" strike="noStrike" spc="-1" dirty="0">
                        <a:solidFill>
                          <a:srgbClr val="FF0000"/>
                        </a:solidFill>
                        <a:latin typeface="Arial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cs-CZ" sz="1800" b="0" strike="noStrike" spc="-1" dirty="0">
                          <a:solidFill>
                            <a:srgbClr val="FF0000"/>
                          </a:solidFill>
                          <a:latin typeface="Arial"/>
                        </a:rPr>
                        <a:t>Minor</a:t>
                      </a:r>
                      <a:r>
                        <a:rPr lang="cs-CZ" sz="1800" b="0" strike="noStrike" spc="-1" baseline="0" dirty="0">
                          <a:latin typeface="Arial"/>
                        </a:rPr>
                        <a:t> – zesílená výuka jazyka, práce s textem, reálie, frazeologie, četba literárních textů a volitelné předměty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cs-CZ" sz="1800" b="0" strike="noStrike" spc="-1" baseline="0" dirty="0">
                        <a:solidFill>
                          <a:srgbClr val="FF0000"/>
                        </a:solidFill>
                        <a:latin typeface="Arial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cs-CZ" sz="1800" b="0" strike="noStrike" spc="-1" baseline="0" dirty="0">
                          <a:solidFill>
                            <a:srgbClr val="FF0000"/>
                          </a:solidFill>
                          <a:latin typeface="Arial"/>
                        </a:rPr>
                        <a:t>Maior</a:t>
                      </a:r>
                      <a:r>
                        <a:rPr lang="cs-CZ" sz="1800" b="0" strike="noStrike" spc="-1" baseline="0" dirty="0">
                          <a:latin typeface="Arial"/>
                        </a:rPr>
                        <a:t> </a:t>
                      </a:r>
                      <a:r>
                        <a:rPr lang="cs-CZ" sz="1800" b="0" strike="noStrike" spc="-1" baseline="0" dirty="0">
                          <a:latin typeface="+mn-lt"/>
                        </a:rPr>
                        <a:t>- zesílená výuka jazyka, práce s textem, reálie, frazeologie. Propedeutika jednotlivých disciplín (teorie literatury, jazykovědy, gramatika, lexikologie, syntax), dějiny literatury a volitelné před 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cs-CZ" sz="1800" b="0" strike="noStrike" spc="-1" baseline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cs-CZ" sz="1800" b="0" strike="noStrike" spc="-1" baseline="0" dirty="0" err="1">
                          <a:solidFill>
                            <a:srgbClr val="FF0000"/>
                          </a:solidFill>
                          <a:latin typeface="+mn-lt"/>
                        </a:rPr>
                        <a:t>Completus</a:t>
                      </a:r>
                      <a:r>
                        <a:rPr lang="cs-CZ" sz="1800" b="0" strike="noStrike" spc="-1" baseline="0" dirty="0">
                          <a:solidFill>
                            <a:srgbClr val="FF0000"/>
                          </a:solidFill>
                          <a:latin typeface="+mn-lt"/>
                        </a:rPr>
                        <a:t> - </a:t>
                      </a:r>
                      <a:r>
                        <a:rPr lang="cs-CZ" sz="1800" b="0" strike="noStrike" spc="-1" baseline="0" dirty="0">
                          <a:latin typeface="+mn-lt"/>
                        </a:rPr>
                        <a:t>zesílená výuka jazyka, práce s textem, reálie, frazeologie. Propedeutika jednotlivých disciplín (teorie literatury, jazykovědy, gramatika, lexikologie, syntax), dějiny literatury, četba literárních textů, další germánský jazyk (nizozemština nebo švédština) a volitelné předměty</a:t>
                      </a:r>
                      <a:endParaRPr lang="cs-CZ" sz="1800" b="0" strike="noStrike" spc="-1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2E7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2E7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2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78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2E7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1154880" y="550440"/>
            <a:ext cx="10524240" cy="167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 dirty="0" err="1">
                <a:solidFill>
                  <a:srgbClr val="EBEBEB"/>
                </a:solidFill>
                <a:latin typeface="Century Gothic"/>
                <a:ea typeface="DejaVu Sans"/>
              </a:rPr>
              <a:t>Struktura</a:t>
            </a:r>
            <a:r>
              <a:rPr lang="en-US" sz="3600" b="0" strike="noStrike" spc="-1" dirty="0">
                <a:solidFill>
                  <a:srgbClr val="EBEBEB"/>
                </a:solidFill>
                <a:latin typeface="Century Gothic"/>
                <a:ea typeface="DejaVu Sans"/>
              </a:rPr>
              <a:t> </a:t>
            </a:r>
            <a:r>
              <a:rPr lang="en-US" sz="3600" b="0" strike="noStrike" spc="-1" dirty="0" err="1">
                <a:solidFill>
                  <a:srgbClr val="EBEBEB"/>
                </a:solidFill>
                <a:latin typeface="Century Gothic"/>
                <a:ea typeface="DejaVu Sans"/>
              </a:rPr>
              <a:t>jednotlivých</a:t>
            </a:r>
            <a:r>
              <a:rPr lang="en-US" sz="3600" b="0" strike="noStrike" spc="-1" dirty="0">
                <a:solidFill>
                  <a:srgbClr val="EBEBEB"/>
                </a:solidFill>
                <a:latin typeface="Century Gothic"/>
                <a:ea typeface="DejaVu Sans"/>
              </a:rPr>
              <a:t> </a:t>
            </a:r>
            <a:r>
              <a:rPr lang="en-US" sz="3600" b="0" strike="noStrike" spc="-1" dirty="0" err="1">
                <a:solidFill>
                  <a:srgbClr val="EBEBEB"/>
                </a:solidFill>
                <a:latin typeface="Century Gothic"/>
                <a:ea typeface="DejaVu Sans"/>
              </a:rPr>
              <a:t>plánů</a:t>
            </a:r>
            <a:r>
              <a:rPr lang="en-US" sz="3600" b="0" strike="noStrike" spc="-1" dirty="0">
                <a:solidFill>
                  <a:srgbClr val="EBEBEB"/>
                </a:solidFill>
                <a:latin typeface="Century Gothic"/>
                <a:ea typeface="DejaVu Sans"/>
              </a:rPr>
              <a:t> </a:t>
            </a:r>
            <a:r>
              <a:rPr lang="en-US" sz="3600" b="0" strike="noStrike" spc="-1" dirty="0" err="1">
                <a:solidFill>
                  <a:srgbClr val="EBEBEB"/>
                </a:solidFill>
                <a:latin typeface="Century Gothic"/>
                <a:ea typeface="DejaVu Sans"/>
              </a:rPr>
              <a:t>bakalářského</a:t>
            </a:r>
            <a:r>
              <a:rPr lang="en-US" sz="3600" b="0" strike="noStrike" spc="-1" dirty="0">
                <a:solidFill>
                  <a:srgbClr val="EBEBEB"/>
                </a:solidFill>
                <a:latin typeface="Century Gothic"/>
                <a:ea typeface="DejaVu Sans"/>
              </a:rPr>
              <a:t> </a:t>
            </a:r>
            <a:r>
              <a:rPr lang="en-US" sz="3600" b="0" strike="noStrike" spc="-1" dirty="0" err="1">
                <a:solidFill>
                  <a:srgbClr val="EBEBEB"/>
                </a:solidFill>
                <a:latin typeface="Century Gothic"/>
                <a:ea typeface="DejaVu Sans"/>
              </a:rPr>
              <a:t>studijního</a:t>
            </a:r>
            <a:r>
              <a:rPr lang="en-US" sz="3600" b="0" strike="noStrike" spc="-1" dirty="0">
                <a:solidFill>
                  <a:srgbClr val="EBEBEB"/>
                </a:solidFill>
                <a:latin typeface="Century Gothic"/>
                <a:ea typeface="DejaVu Sans"/>
              </a:rPr>
              <a:t> </a:t>
            </a:r>
            <a:r>
              <a:rPr lang="en-US" sz="3600" b="0" strike="noStrike" spc="-1" dirty="0" err="1">
                <a:solidFill>
                  <a:srgbClr val="EBEBEB"/>
                </a:solidFill>
                <a:latin typeface="Century Gothic"/>
                <a:ea typeface="DejaVu Sans"/>
              </a:rPr>
              <a:t>programu</a:t>
            </a:r>
            <a:r>
              <a:rPr lang="cs-CZ" sz="3600" spc="-1" dirty="0">
                <a:solidFill>
                  <a:srgbClr val="EBEBEB"/>
                </a:solidFill>
                <a:latin typeface="Century Gothic"/>
                <a:ea typeface="DejaVu Sans"/>
              </a:rPr>
              <a:t> němčiny</a:t>
            </a:r>
            <a:endParaRPr lang="en-US" sz="3600" b="0" strike="noStrike" spc="-1" dirty="0">
              <a:latin typeface="Arial"/>
            </a:endParaRPr>
          </a:p>
        </p:txBody>
      </p:sp>
      <p:sp>
        <p:nvSpPr>
          <p:cNvPr id="109" name="CustomShape 2"/>
          <p:cNvSpPr/>
          <p:nvPr/>
        </p:nvSpPr>
        <p:spPr>
          <a:xfrm>
            <a:off x="1154880" y="2603520"/>
            <a:ext cx="9541080" cy="341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1640">
              <a:lnSpc>
                <a:spcPct val="100000"/>
              </a:lnSpc>
              <a:spcBef>
                <a:spcPts val="1001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en-US" sz="2000" b="1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Jednooborové</a:t>
            </a:r>
            <a:r>
              <a:rPr lang="en-US" sz="2000" b="1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  <a:r>
              <a:rPr lang="en-US" sz="2000" b="1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studium</a:t>
            </a:r>
            <a:r>
              <a:rPr lang="en-US" sz="20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(</a:t>
            </a:r>
            <a:r>
              <a:rPr lang="en-US" sz="2000" b="0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completus</a:t>
            </a:r>
            <a:r>
              <a:rPr lang="en-US" sz="20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)</a:t>
            </a:r>
            <a:endParaRPr lang="cs-CZ" sz="2000" b="0" strike="noStrike" spc="-1" dirty="0">
              <a:solidFill>
                <a:srgbClr val="404040"/>
              </a:solidFill>
              <a:latin typeface="Century Gothic"/>
              <a:ea typeface="DejaVu Sans"/>
            </a:endParaRPr>
          </a:p>
          <a:p>
            <a:pPr marL="343080" indent="-341640">
              <a:lnSpc>
                <a:spcPct val="100000"/>
              </a:lnSpc>
              <a:spcBef>
                <a:spcPts val="1001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cs-CZ" sz="2000" spc="-1" dirty="0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  <a:r>
              <a:rPr lang="cs-CZ" sz="2000" spc="-1" dirty="0">
                <a:solidFill>
                  <a:srgbClr val="404040"/>
                </a:solidFill>
                <a:latin typeface="Century Gothic"/>
                <a:hlinkClick r:id="rId2"/>
              </a:rPr>
              <a:t>https://is.muni.cz/predmety/studijni_plan?obdobi=7126;plan_id=24301</a:t>
            </a:r>
            <a:endParaRPr lang="cs-CZ" sz="2000" spc="-1" dirty="0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2000" b="1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Sdružené</a:t>
            </a:r>
            <a:r>
              <a:rPr lang="en-US" sz="2000" b="1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  <a:r>
              <a:rPr lang="en-US" sz="2000" b="1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studium</a:t>
            </a:r>
            <a:r>
              <a:rPr lang="en-US" sz="2000" b="1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– </a:t>
            </a:r>
            <a:r>
              <a:rPr lang="en-US" sz="2000" b="1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hlavní</a:t>
            </a:r>
            <a:r>
              <a:rPr lang="en-US" sz="2000" b="1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  <a:r>
              <a:rPr lang="en-US" sz="20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(</a:t>
            </a:r>
            <a:r>
              <a:rPr lang="en-US" sz="2000" b="0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maior</a:t>
            </a:r>
            <a:r>
              <a:rPr lang="en-US" sz="20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)</a:t>
            </a:r>
            <a:endParaRPr lang="en-US" sz="2000" b="0" strike="noStrike" spc="-1" dirty="0">
              <a:latin typeface="Arial"/>
            </a:endParaRPr>
          </a:p>
          <a:p>
            <a:pPr marL="743040" lvl="1" indent="-284400">
              <a:lnSpc>
                <a:spcPct val="100000"/>
              </a:lnSpc>
              <a:spcBef>
                <a:spcPts val="1001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en-US" sz="2000" spc="-1" dirty="0">
                <a:hlinkClick r:id="rId3"/>
              </a:rPr>
              <a:t>https://is.muni.cz/predmety/studijni_plan?obdobi=7126;plan_id=24302</a:t>
            </a:r>
            <a:endParaRPr lang="cs-CZ" sz="2000" spc="-1" dirty="0"/>
          </a:p>
          <a:p>
            <a:pPr marL="343080" indent="-341640">
              <a:lnSpc>
                <a:spcPct val="100000"/>
              </a:lnSpc>
              <a:spcBef>
                <a:spcPts val="1001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en-US" sz="2000" b="1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Sdružené</a:t>
            </a:r>
            <a:r>
              <a:rPr lang="en-US" sz="2000" b="1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  <a:r>
              <a:rPr lang="en-US" sz="2000" b="1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studium</a:t>
            </a:r>
            <a:r>
              <a:rPr lang="en-US" sz="2000" b="1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– </a:t>
            </a:r>
            <a:r>
              <a:rPr lang="en-US" sz="2000" b="1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vedlejší</a:t>
            </a:r>
            <a:r>
              <a:rPr lang="en-US" sz="2000" b="1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  <a:r>
              <a:rPr lang="en-US" sz="20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(minor)</a:t>
            </a:r>
            <a:endParaRPr lang="en-US" sz="2000" b="0" strike="noStrike" spc="-1" dirty="0">
              <a:latin typeface="Arial"/>
            </a:endParaRPr>
          </a:p>
          <a:p>
            <a:pPr marL="743040" lvl="1" indent="-284400">
              <a:lnSpc>
                <a:spcPct val="100000"/>
              </a:lnSpc>
              <a:spcBef>
                <a:spcPts val="1001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en-US" sz="2000" spc="-1" dirty="0">
                <a:hlinkClick r:id="rId4"/>
              </a:rPr>
              <a:t>https://is.muni.cz/predmety/studijni_plan?obdobi=7126;plan_id=24303</a:t>
            </a:r>
            <a:endParaRPr lang="cs-CZ" sz="2000" spc="-1" dirty="0"/>
          </a:p>
          <a:p>
            <a:pPr marL="343080" indent="-341640">
              <a:lnSpc>
                <a:spcPct val="100000"/>
              </a:lnSpc>
              <a:spcBef>
                <a:spcPts val="1001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cs-CZ" sz="2000" b="0" strike="noStrike" spc="-1" dirty="0">
                <a:latin typeface="Arial"/>
              </a:rPr>
              <a:t>Celkový náhled včetně cílů, výstupů z učení, uplatnění absolventa a návaznosti</a:t>
            </a:r>
          </a:p>
          <a:p>
            <a:pPr marL="343080" indent="-341640">
              <a:lnSpc>
                <a:spcPct val="100000"/>
              </a:lnSpc>
              <a:spcBef>
                <a:spcPts val="1001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cs-CZ" sz="2000" spc="-1" dirty="0">
                <a:hlinkClick r:id="rId5"/>
              </a:rPr>
              <a:t>https://is.muni.cz/program/24300?obdobi=7126</a:t>
            </a:r>
            <a:endParaRPr lang="cs-CZ" sz="2000" spc="-1" dirty="0"/>
          </a:p>
          <a:p>
            <a:pPr marL="1440">
              <a:lnSpc>
                <a:spcPct val="100000"/>
              </a:lnSpc>
              <a:spcBef>
                <a:spcPts val="1001"/>
              </a:spcBef>
              <a:buClr>
                <a:srgbClr val="B31166"/>
              </a:buClr>
              <a:buSzPct val="80000"/>
            </a:pPr>
            <a:endParaRPr lang="en-US" sz="2000" b="0" strike="noStrike" spc="-1" dirty="0">
              <a:latin typeface="Arial"/>
            </a:endParaRPr>
          </a:p>
          <a:p>
            <a:pPr marL="458640" lvl="1">
              <a:lnSpc>
                <a:spcPct val="100000"/>
              </a:lnSpc>
              <a:spcBef>
                <a:spcPts val="1001"/>
              </a:spcBef>
              <a:buClr>
                <a:srgbClr val="B31166"/>
              </a:buClr>
              <a:buSzPct val="80000"/>
            </a:pPr>
            <a:endParaRPr lang="en-US" sz="2000" b="0" strike="noStrike" spc="-1" dirty="0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1001"/>
              </a:spcBef>
            </a:pPr>
            <a:endParaRPr lang="en-US" sz="2000" b="0" strike="noStrike" spc="-1" dirty="0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1001"/>
              </a:spcBef>
            </a:pPr>
            <a:endParaRPr lang="en-US" sz="2000" b="0" strike="noStrike" spc="-1" dirty="0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1001"/>
              </a:spcBef>
            </a:pPr>
            <a:endParaRPr lang="en-US" sz="20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707760" y="540720"/>
            <a:ext cx="10607400" cy="2061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 dirty="0" err="1">
                <a:solidFill>
                  <a:srgbClr val="EBEBEB"/>
                </a:solidFill>
                <a:latin typeface="Century Gothic"/>
                <a:ea typeface="DejaVu Sans"/>
              </a:rPr>
              <a:t>Možné</a:t>
            </a:r>
            <a:r>
              <a:rPr lang="en-US" sz="3600" b="0" strike="noStrike" spc="-1" dirty="0">
                <a:solidFill>
                  <a:srgbClr val="EBEBEB"/>
                </a:solidFill>
                <a:latin typeface="Century Gothic"/>
                <a:ea typeface="DejaVu Sans"/>
              </a:rPr>
              <a:t> </a:t>
            </a:r>
            <a:r>
              <a:rPr lang="en-US" sz="3600" b="0" strike="noStrike" spc="-1" dirty="0" err="1">
                <a:solidFill>
                  <a:srgbClr val="EBEBEB"/>
                </a:solidFill>
                <a:latin typeface="Century Gothic"/>
                <a:ea typeface="DejaVu Sans"/>
              </a:rPr>
              <a:t>kombinace</a:t>
            </a:r>
            <a:r>
              <a:rPr lang="en-US" sz="3600" b="0" strike="noStrike" spc="-1" dirty="0">
                <a:solidFill>
                  <a:srgbClr val="EBEBEB"/>
                </a:solidFill>
                <a:latin typeface="Century Gothic"/>
                <a:ea typeface="DejaVu Sans"/>
              </a:rPr>
              <a:t> </a:t>
            </a:r>
            <a:br>
              <a:rPr dirty="0"/>
            </a:br>
            <a:r>
              <a:rPr lang="en-US" sz="3600" b="0" strike="noStrike" spc="-1" dirty="0" err="1">
                <a:solidFill>
                  <a:srgbClr val="EBEBEB"/>
                </a:solidFill>
                <a:latin typeface="Century Gothic"/>
                <a:ea typeface="DejaVu Sans"/>
              </a:rPr>
              <a:t>bakalářského</a:t>
            </a:r>
            <a:r>
              <a:rPr lang="en-US" sz="3600" b="0" strike="noStrike" spc="-1" dirty="0">
                <a:solidFill>
                  <a:srgbClr val="EBEBEB"/>
                </a:solidFill>
                <a:latin typeface="Century Gothic"/>
                <a:ea typeface="DejaVu Sans"/>
              </a:rPr>
              <a:t> </a:t>
            </a:r>
            <a:r>
              <a:rPr lang="en-US" sz="3600" b="0" strike="noStrike" spc="-1" dirty="0" err="1">
                <a:solidFill>
                  <a:srgbClr val="EBEBEB"/>
                </a:solidFill>
                <a:latin typeface="Century Gothic"/>
                <a:ea typeface="DejaVu Sans"/>
              </a:rPr>
              <a:t>studia</a:t>
            </a:r>
            <a:r>
              <a:rPr lang="en-US" sz="3600" b="0" strike="noStrike" spc="-1" dirty="0">
                <a:solidFill>
                  <a:srgbClr val="EBEBEB"/>
                </a:solidFill>
                <a:latin typeface="Century Gothic"/>
                <a:ea typeface="DejaVu Sans"/>
              </a:rPr>
              <a:t> </a:t>
            </a:r>
            <a:r>
              <a:rPr lang="cs-CZ" sz="3600" b="0" strike="noStrike" spc="-1" dirty="0">
                <a:solidFill>
                  <a:srgbClr val="EBEBEB"/>
                </a:solidFill>
                <a:latin typeface="Century Gothic"/>
                <a:ea typeface="DejaVu Sans"/>
              </a:rPr>
              <a:t>němčiny </a:t>
            </a:r>
            <a:r>
              <a:rPr lang="en-US" sz="3600" b="0" strike="noStrike" spc="-1" dirty="0">
                <a:solidFill>
                  <a:srgbClr val="EBEBEB"/>
                </a:solidFill>
                <a:latin typeface="Century Gothic"/>
                <a:ea typeface="DejaVu Sans"/>
              </a:rPr>
              <a:t> </a:t>
            </a:r>
            <a:br>
              <a:rPr dirty="0"/>
            </a:br>
            <a:r>
              <a:rPr lang="en-US" sz="3600" b="0" strike="noStrike" spc="-1" dirty="0">
                <a:solidFill>
                  <a:srgbClr val="EBEBEB"/>
                </a:solidFill>
                <a:latin typeface="Century Gothic"/>
                <a:ea typeface="DejaVu Sans"/>
              </a:rPr>
              <a:t>s </a:t>
            </a:r>
            <a:r>
              <a:rPr lang="en-US" sz="3600" b="0" strike="noStrike" spc="-1" dirty="0" err="1">
                <a:solidFill>
                  <a:srgbClr val="EBEBEB"/>
                </a:solidFill>
                <a:latin typeface="Century Gothic"/>
                <a:ea typeface="DejaVu Sans"/>
              </a:rPr>
              <a:t>jinými</a:t>
            </a:r>
            <a:r>
              <a:rPr lang="en-US" sz="3600" b="0" strike="noStrike" spc="-1" dirty="0">
                <a:solidFill>
                  <a:srgbClr val="EBEBEB"/>
                </a:solidFill>
                <a:latin typeface="Century Gothic"/>
                <a:ea typeface="DejaVu Sans"/>
              </a:rPr>
              <a:t> </a:t>
            </a:r>
            <a:r>
              <a:rPr lang="en-US" sz="3600" b="0" strike="noStrike" spc="-1" dirty="0" err="1">
                <a:solidFill>
                  <a:srgbClr val="EBEBEB"/>
                </a:solidFill>
                <a:latin typeface="Century Gothic"/>
                <a:ea typeface="DejaVu Sans"/>
              </a:rPr>
              <a:t>programy</a:t>
            </a:r>
            <a:br>
              <a:rPr dirty="0"/>
            </a:br>
            <a:endParaRPr lang="en-US" sz="3600" b="0" strike="noStrike" spc="-1" dirty="0">
              <a:latin typeface="Arial"/>
            </a:endParaRPr>
          </a:p>
        </p:txBody>
      </p:sp>
      <p:sp>
        <p:nvSpPr>
          <p:cNvPr id="111" name="CustomShape 2"/>
          <p:cNvSpPr/>
          <p:nvPr/>
        </p:nvSpPr>
        <p:spPr>
          <a:xfrm>
            <a:off x="1154880" y="2603520"/>
            <a:ext cx="10573560" cy="39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b="1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Podrobnosti</a:t>
            </a:r>
            <a:r>
              <a:rPr lang="en-US" sz="2400" b="1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  <a:r>
              <a:rPr lang="en-US" sz="2400" b="1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jsou</a:t>
            </a:r>
            <a:r>
              <a:rPr lang="en-US" sz="2400" b="1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k </a:t>
            </a:r>
            <a:r>
              <a:rPr lang="en-US" sz="2400" b="1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dispozici</a:t>
            </a:r>
            <a:r>
              <a:rPr lang="en-US" sz="2400" b="1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  <a:r>
              <a:rPr lang="en-US" sz="2400" b="1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na</a:t>
            </a:r>
            <a:r>
              <a:rPr lang="en-US" sz="2400" b="1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  <a:r>
              <a:rPr lang="en-US" sz="2400" b="1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webu</a:t>
            </a:r>
            <a:r>
              <a:rPr lang="en-US" sz="2400" b="1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  <a:r>
              <a:rPr lang="en-US" sz="2400" b="1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Filozofické</a:t>
            </a:r>
            <a:r>
              <a:rPr lang="en-US" sz="2400" b="1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  <a:r>
              <a:rPr lang="en-US" sz="2400" b="1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fakulty</a:t>
            </a:r>
            <a:r>
              <a:rPr lang="en-US" sz="2400" b="1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MU 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1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(</a:t>
            </a:r>
            <a:r>
              <a:rPr lang="en-US" sz="2400" b="1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viz</a:t>
            </a:r>
            <a:r>
              <a:rPr lang="en-US" sz="2400" b="1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Den </a:t>
            </a:r>
            <a:r>
              <a:rPr lang="en-US" sz="2400" b="1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otevřených</a:t>
            </a:r>
            <a:r>
              <a:rPr lang="en-US" sz="2400" b="1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  <a:r>
              <a:rPr lang="en-US" sz="2400" b="1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dveří</a:t>
            </a:r>
            <a:r>
              <a:rPr lang="en-US" sz="2400" b="1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):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spc="-1" dirty="0">
                <a:hlinkClick r:id="rId2"/>
              </a:rPr>
              <a:t>https://www.phil.muni.cz/pro-uchazece/bakalarske-studium/24300-nemecky-jazyk-a-literatura</a:t>
            </a:r>
            <a:endParaRPr lang="cs-CZ" sz="2400" spc="-1" dirty="0"/>
          </a:p>
          <a:p>
            <a:pPr>
              <a:lnSpc>
                <a:spcPct val="100000"/>
              </a:lnSpc>
            </a:pPr>
            <a:endParaRPr lang="cs-CZ" sz="2400" spc="-1" dirty="0"/>
          </a:p>
          <a:p>
            <a:pPr>
              <a:lnSpc>
                <a:spcPct val="100000"/>
              </a:lnSpc>
            </a:pPr>
            <a:endParaRPr lang="cs-CZ" sz="2400" spc="-1" dirty="0"/>
          </a:p>
          <a:p>
            <a:pPr>
              <a:lnSpc>
                <a:spcPct val="100000"/>
              </a:lnSpc>
            </a:pPr>
            <a:r>
              <a:rPr lang="cs-CZ" sz="2400" spc="-1" dirty="0"/>
              <a:t>Důkladně projít!!!  zde i detaily k přijímacím zkouškám</a:t>
            </a:r>
          </a:p>
          <a:p>
            <a:pPr>
              <a:lnSpc>
                <a:spcPct val="100000"/>
              </a:lnSpc>
            </a:pPr>
            <a:endParaRPr lang="en-US" sz="2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1154880" y="703440"/>
            <a:ext cx="9939600" cy="1226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3600" spc="-1" dirty="0">
                <a:solidFill>
                  <a:srgbClr val="EBEBEB"/>
                </a:solidFill>
                <a:latin typeface="Century Gothic"/>
                <a:ea typeface="DejaVu Sans"/>
              </a:rPr>
              <a:t>Německý</a:t>
            </a:r>
            <a:r>
              <a:rPr lang="en-US" sz="3600" b="0" strike="noStrike" spc="-1" dirty="0">
                <a:solidFill>
                  <a:srgbClr val="EBEBEB"/>
                </a:solidFill>
                <a:latin typeface="Century Gothic"/>
                <a:ea typeface="DejaVu Sans"/>
              </a:rPr>
              <a:t> </a:t>
            </a:r>
            <a:r>
              <a:rPr lang="en-US" sz="3600" b="0" strike="noStrike" spc="-1" dirty="0" err="1">
                <a:solidFill>
                  <a:srgbClr val="EBEBEB"/>
                </a:solidFill>
                <a:latin typeface="Century Gothic"/>
                <a:ea typeface="DejaVu Sans"/>
              </a:rPr>
              <a:t>jazyk</a:t>
            </a:r>
            <a:r>
              <a:rPr lang="en-US" sz="3600" b="0" strike="noStrike" spc="-1" dirty="0">
                <a:solidFill>
                  <a:srgbClr val="EBEBEB"/>
                </a:solidFill>
                <a:latin typeface="Century Gothic"/>
                <a:ea typeface="DejaVu Sans"/>
              </a:rPr>
              <a:t> a </a:t>
            </a:r>
            <a:r>
              <a:rPr lang="en-US" sz="3600" b="0" strike="noStrike" spc="-1" dirty="0" err="1">
                <a:solidFill>
                  <a:srgbClr val="EBEBEB"/>
                </a:solidFill>
                <a:latin typeface="Century Gothic"/>
                <a:ea typeface="DejaVu Sans"/>
              </a:rPr>
              <a:t>literatura</a:t>
            </a:r>
            <a:r>
              <a:rPr lang="en-US" sz="3600" b="0" strike="noStrike" spc="-1" dirty="0">
                <a:solidFill>
                  <a:srgbClr val="EBEBEB"/>
                </a:solidFill>
                <a:latin typeface="Century Gothic"/>
                <a:ea typeface="DejaVu Sans"/>
              </a:rPr>
              <a:t> pro </a:t>
            </a:r>
            <a:r>
              <a:rPr lang="en-US" sz="3600" b="0" strike="noStrike" spc="-1" dirty="0" err="1">
                <a:solidFill>
                  <a:srgbClr val="EBEBEB"/>
                </a:solidFill>
                <a:latin typeface="Century Gothic"/>
                <a:ea typeface="DejaVu Sans"/>
              </a:rPr>
              <a:t>NMgr</a:t>
            </a:r>
            <a:r>
              <a:rPr lang="en-US" sz="3600" b="0" strike="noStrike" spc="-1" dirty="0">
                <a:solidFill>
                  <a:srgbClr val="EBEBEB"/>
                </a:solidFill>
                <a:latin typeface="Century Gothic"/>
                <a:ea typeface="DejaVu Sans"/>
              </a:rPr>
              <a:t>. (</a:t>
            </a:r>
            <a:r>
              <a:rPr lang="en-US" sz="3600" b="0" strike="noStrike" spc="-1" dirty="0" err="1">
                <a:solidFill>
                  <a:srgbClr val="EBEBEB"/>
                </a:solidFill>
                <a:latin typeface="Century Gothic"/>
                <a:ea typeface="DejaVu Sans"/>
              </a:rPr>
              <a:t>prezenční</a:t>
            </a:r>
            <a:r>
              <a:rPr lang="en-US" sz="3600" b="0" strike="noStrike" spc="-1" dirty="0">
                <a:solidFill>
                  <a:srgbClr val="EBEBEB"/>
                </a:solidFill>
                <a:latin typeface="Century Gothic"/>
                <a:ea typeface="DejaVu Sans"/>
              </a:rPr>
              <a:t>)</a:t>
            </a:r>
            <a:endParaRPr lang="en-US" sz="3600" b="0" strike="noStrike" spc="-1" dirty="0">
              <a:latin typeface="Arial"/>
            </a:endParaRPr>
          </a:p>
        </p:txBody>
      </p:sp>
      <p:graphicFrame>
        <p:nvGraphicFramePr>
          <p:cNvPr id="113" name="Table 2"/>
          <p:cNvGraphicFramePr/>
          <p:nvPr>
            <p:extLst>
              <p:ext uri="{D42A27DB-BD31-4B8C-83A1-F6EECF244321}">
                <p14:modId xmlns:p14="http://schemas.microsoft.com/office/powerpoint/2010/main" val="4195615874"/>
              </p:ext>
            </p:extLst>
          </p:nvPr>
        </p:nvGraphicFramePr>
        <p:xfrm>
          <a:off x="1051200" y="3201840"/>
          <a:ext cx="10531080" cy="1288080"/>
        </p:xfrm>
        <a:graphic>
          <a:graphicData uri="http://schemas.openxmlformats.org/drawingml/2006/table">
            <a:tbl>
              <a:tblPr/>
              <a:tblGrid>
                <a:gridCol w="5126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9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1" strike="noStrike" spc="-1">
                          <a:solidFill>
                            <a:srgbClr val="FFFFFF"/>
                          </a:solidFill>
                          <a:latin typeface="Century Gothic"/>
                        </a:rPr>
                        <a:t>Sdružené studium</a:t>
                      </a:r>
                      <a:endParaRPr lang="en-US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3116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311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latin typeface="Century Gothic"/>
                        </a:rPr>
                        <a:t>Hlavní (maior)</a:t>
                      </a:r>
                      <a:endParaRPr lang="en-US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4CCD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4CC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latin typeface="Century Gothic"/>
                        </a:rPr>
                        <a:t>80 kreditů</a:t>
                      </a:r>
                      <a:endParaRPr lang="en-US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2E7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2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4" name="CustomShape 3"/>
          <p:cNvSpPr/>
          <p:nvPr/>
        </p:nvSpPr>
        <p:spPr>
          <a:xfrm>
            <a:off x="957600" y="2243520"/>
            <a:ext cx="10334520" cy="63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1" strike="noStrike" spc="-1" dirty="0" err="1">
                <a:solidFill>
                  <a:srgbClr val="000000"/>
                </a:solidFill>
                <a:latin typeface="Century Gothic"/>
                <a:ea typeface="DejaVu Sans"/>
              </a:rPr>
              <a:t>Nabízíme</a:t>
            </a:r>
            <a:r>
              <a:rPr lang="en-US" sz="1800" b="1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 </a:t>
            </a:r>
            <a:r>
              <a:rPr lang="en-US" sz="1800" b="1" strike="noStrike" spc="-1" dirty="0" err="1">
                <a:solidFill>
                  <a:srgbClr val="000000"/>
                </a:solidFill>
                <a:latin typeface="Century Gothic"/>
                <a:ea typeface="DejaVu Sans"/>
              </a:rPr>
              <a:t>sdružené</a:t>
            </a:r>
            <a:r>
              <a:rPr lang="en-US" sz="1800" b="1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 </a:t>
            </a:r>
            <a:r>
              <a:rPr lang="en-US" sz="1800" b="1" strike="noStrike" spc="-1" dirty="0" err="1">
                <a:solidFill>
                  <a:srgbClr val="000000"/>
                </a:solidFill>
                <a:latin typeface="Century Gothic"/>
                <a:ea typeface="DejaVu Sans"/>
              </a:rPr>
              <a:t>studium</a:t>
            </a:r>
            <a:r>
              <a:rPr lang="en-US" sz="1800" b="1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 </a:t>
            </a:r>
            <a:r>
              <a:rPr lang="cs-CZ" sz="1800" b="1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hlavní (nikoli vedlejší) </a:t>
            </a:r>
            <a:r>
              <a:rPr lang="en-US" sz="1800" b="1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v </a:t>
            </a:r>
            <a:r>
              <a:rPr lang="en-US" sz="1800" b="1" strike="noStrike" spc="-1" dirty="0" err="1">
                <a:solidFill>
                  <a:srgbClr val="000000"/>
                </a:solidFill>
                <a:latin typeface="Century Gothic"/>
                <a:ea typeface="DejaVu Sans"/>
              </a:rPr>
              <a:t>kombinaci</a:t>
            </a:r>
            <a:r>
              <a:rPr lang="en-US" sz="1800" b="1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 s </a:t>
            </a:r>
            <a:r>
              <a:rPr lang="en-US" sz="1800" b="1" strike="noStrike" spc="-1" dirty="0" err="1">
                <a:solidFill>
                  <a:srgbClr val="000000"/>
                </a:solidFill>
                <a:latin typeface="Century Gothic"/>
                <a:ea typeface="DejaVu Sans"/>
              </a:rPr>
              <a:t>jinými</a:t>
            </a:r>
            <a:r>
              <a:rPr lang="en-US" sz="1800" b="1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 </a:t>
            </a:r>
            <a:r>
              <a:rPr lang="en-US" sz="1800" b="1" strike="noStrike" spc="-1" dirty="0" err="1">
                <a:solidFill>
                  <a:srgbClr val="000000"/>
                </a:solidFill>
                <a:latin typeface="Century Gothic"/>
                <a:ea typeface="DejaVu Sans"/>
              </a:rPr>
              <a:t>programy</a:t>
            </a:r>
            <a:r>
              <a:rPr lang="en-US" sz="1800" b="1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 a </a:t>
            </a:r>
            <a:r>
              <a:rPr lang="en-US" sz="1800" b="1" strike="noStrike" spc="-1" dirty="0" err="1">
                <a:solidFill>
                  <a:srgbClr val="000000"/>
                </a:solidFill>
                <a:latin typeface="Century Gothic"/>
                <a:ea typeface="DejaVu Sans"/>
              </a:rPr>
              <a:t>jednooborové</a:t>
            </a:r>
            <a:r>
              <a:rPr lang="en-US" sz="1800" b="1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 </a:t>
            </a:r>
            <a:r>
              <a:rPr lang="en-US" sz="1800" b="1" strike="noStrike" spc="-1" dirty="0" err="1">
                <a:solidFill>
                  <a:srgbClr val="000000"/>
                </a:solidFill>
                <a:latin typeface="Century Gothic"/>
                <a:ea typeface="DejaVu Sans"/>
              </a:rPr>
              <a:t>studium</a:t>
            </a:r>
            <a:r>
              <a:rPr lang="en-US" sz="1800" b="1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 </a:t>
            </a:r>
            <a:r>
              <a:rPr lang="en-US" sz="1800" b="1" strike="noStrike" spc="-1" dirty="0" err="1">
                <a:solidFill>
                  <a:srgbClr val="000000"/>
                </a:solidFill>
                <a:latin typeface="Century Gothic"/>
                <a:ea typeface="DejaVu Sans"/>
              </a:rPr>
              <a:t>pouze</a:t>
            </a:r>
            <a:r>
              <a:rPr lang="en-US" sz="1800" b="1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 se </a:t>
            </a:r>
            <a:r>
              <a:rPr lang="en-US" sz="1800" b="1" strike="noStrike" spc="-1" dirty="0" err="1">
                <a:solidFill>
                  <a:srgbClr val="000000"/>
                </a:solidFill>
                <a:latin typeface="Century Gothic"/>
                <a:ea typeface="DejaVu Sans"/>
              </a:rPr>
              <a:t>specializací</a:t>
            </a:r>
            <a:r>
              <a:rPr lang="en-US" sz="1800" b="1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.</a:t>
            </a:r>
            <a:endParaRPr lang="en-US" sz="1800" b="0" strike="noStrike" spc="-1" dirty="0">
              <a:latin typeface="Arial"/>
            </a:endParaRPr>
          </a:p>
        </p:txBody>
      </p:sp>
      <p:graphicFrame>
        <p:nvGraphicFramePr>
          <p:cNvPr id="115" name="Table 4"/>
          <p:cNvGraphicFramePr/>
          <p:nvPr>
            <p:extLst>
              <p:ext uri="{D42A27DB-BD31-4B8C-83A1-F6EECF244321}">
                <p14:modId xmlns:p14="http://schemas.microsoft.com/office/powerpoint/2010/main" val="285684504"/>
              </p:ext>
            </p:extLst>
          </p:nvPr>
        </p:nvGraphicFramePr>
        <p:xfrm>
          <a:off x="1003108" y="4778320"/>
          <a:ext cx="10580400" cy="1584960"/>
        </p:xfrm>
        <a:graphic>
          <a:graphicData uri="http://schemas.openxmlformats.org/drawingml/2006/table">
            <a:tbl>
              <a:tblPr/>
              <a:tblGrid>
                <a:gridCol w="5183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97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8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1" strike="noStrike" spc="-1" dirty="0" err="1">
                          <a:solidFill>
                            <a:srgbClr val="FFFFFF"/>
                          </a:solidFill>
                          <a:latin typeface="Century Gothic"/>
                        </a:rPr>
                        <a:t>Jednooborové</a:t>
                      </a:r>
                      <a:r>
                        <a:rPr lang="en-US" sz="1600" b="1" strike="noStrike" spc="-1" dirty="0">
                          <a:solidFill>
                            <a:srgbClr val="FFFFFF"/>
                          </a:solidFill>
                          <a:latin typeface="Century Gothic"/>
                        </a:rPr>
                        <a:t> </a:t>
                      </a:r>
                      <a:r>
                        <a:rPr lang="en-US" sz="1600" b="1" strike="noStrike" spc="-1" dirty="0" err="1">
                          <a:solidFill>
                            <a:srgbClr val="FFFFFF"/>
                          </a:solidFill>
                          <a:latin typeface="Century Gothic"/>
                        </a:rPr>
                        <a:t>studium</a:t>
                      </a:r>
                      <a:r>
                        <a:rPr lang="en-US" sz="1600" b="1" strike="noStrike" spc="-1" dirty="0">
                          <a:solidFill>
                            <a:srgbClr val="FFFFFF"/>
                          </a:solidFill>
                          <a:latin typeface="Century Gothic"/>
                        </a:rPr>
                        <a:t> se </a:t>
                      </a:r>
                      <a:r>
                        <a:rPr lang="en-US" sz="1600" b="1" strike="noStrike" spc="-1" dirty="0" err="1">
                          <a:solidFill>
                            <a:srgbClr val="FFFFFF"/>
                          </a:solidFill>
                          <a:latin typeface="Century Gothic"/>
                        </a:rPr>
                        <a:t>specializací</a:t>
                      </a:r>
                      <a:r>
                        <a:rPr lang="en-US" sz="1600" b="1" strike="noStrike" spc="-1" dirty="0">
                          <a:solidFill>
                            <a:srgbClr val="FFFFFF"/>
                          </a:solidFill>
                          <a:latin typeface="Century Gothic"/>
                        </a:rPr>
                        <a:t> (</a:t>
                      </a:r>
                      <a:r>
                        <a:rPr lang="en-US" sz="1600" b="1" strike="noStrike" spc="-1" dirty="0" err="1">
                          <a:solidFill>
                            <a:srgbClr val="FFFFFF"/>
                          </a:solidFill>
                          <a:latin typeface="Century Gothic"/>
                        </a:rPr>
                        <a:t>celkem</a:t>
                      </a:r>
                      <a:r>
                        <a:rPr lang="en-US" sz="1600" b="1" strike="noStrike" spc="-1" dirty="0">
                          <a:solidFill>
                            <a:srgbClr val="FFFFFF"/>
                          </a:solidFill>
                          <a:latin typeface="Century Gothic"/>
                        </a:rPr>
                        <a:t> 120 </a:t>
                      </a:r>
                      <a:r>
                        <a:rPr lang="en-US" sz="1600" b="1" strike="noStrike" spc="-1" dirty="0" err="1">
                          <a:solidFill>
                            <a:srgbClr val="FFFFFF"/>
                          </a:solidFill>
                          <a:latin typeface="Century Gothic"/>
                        </a:rPr>
                        <a:t>kreditů</a:t>
                      </a:r>
                      <a:r>
                        <a:rPr lang="en-US" sz="1600" b="1" strike="noStrike" spc="-1" dirty="0">
                          <a:solidFill>
                            <a:srgbClr val="FFFFFF"/>
                          </a:solidFill>
                          <a:latin typeface="Century Gothic"/>
                        </a:rPr>
                        <a:t>)</a:t>
                      </a:r>
                      <a:endParaRPr lang="en-US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3116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311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600" b="0" strike="noStrike" spc="-1" dirty="0">
                          <a:solidFill>
                            <a:srgbClr val="000000"/>
                          </a:solidFill>
                          <a:latin typeface="Century Gothic"/>
                        </a:rPr>
                        <a:t>Německá</a:t>
                      </a:r>
                      <a:r>
                        <a:rPr lang="cs-CZ" sz="1600" b="0" strike="noStrike" spc="-1" baseline="0" dirty="0">
                          <a:solidFill>
                            <a:srgbClr val="000000"/>
                          </a:solidFill>
                          <a:latin typeface="Century Gothic"/>
                        </a:rPr>
                        <a:t> jazykověda</a:t>
                      </a:r>
                      <a:endParaRPr lang="en-US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4CCD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latin typeface="Century Gothic"/>
                        </a:rPr>
                        <a:t>80 kreditů (společná část) + 40 (specializační část)</a:t>
                      </a:r>
                      <a:endParaRPr lang="en-US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4CC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600" b="0" strike="noStrike" spc="-1" dirty="0">
                          <a:solidFill>
                            <a:srgbClr val="000000"/>
                          </a:solidFill>
                          <a:latin typeface="Century Gothic"/>
                        </a:rPr>
                        <a:t>Germanistická literární věda</a:t>
                      </a:r>
                      <a:endParaRPr lang="en-US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2E7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latin typeface="Century Gothic"/>
                        </a:rPr>
                        <a:t>80 kreditů (společná část) + 40 (specializační část)</a:t>
                      </a:r>
                      <a:endParaRPr lang="en-US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2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600" b="0" strike="noStrike" spc="-1" dirty="0">
                          <a:solidFill>
                            <a:srgbClr val="000000"/>
                          </a:solidFill>
                          <a:latin typeface="Century Gothic"/>
                        </a:rPr>
                        <a:t>Germanistika</a:t>
                      </a:r>
                      <a:r>
                        <a:rPr lang="cs-CZ" sz="1600" b="0" strike="noStrike" spc="-1" baseline="0" dirty="0">
                          <a:solidFill>
                            <a:srgbClr val="000000"/>
                          </a:solidFill>
                          <a:latin typeface="Century Gothic"/>
                        </a:rPr>
                        <a:t> jako věda o kultuře</a:t>
                      </a:r>
                      <a:endParaRPr lang="en-US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4CCD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0" strike="noStrike" spc="-1" dirty="0">
                          <a:solidFill>
                            <a:srgbClr val="000000"/>
                          </a:solidFill>
                          <a:latin typeface="Century Gothic"/>
                        </a:rPr>
                        <a:t>80 </a:t>
                      </a:r>
                      <a:r>
                        <a:rPr lang="en-US" sz="1600" b="0" strike="noStrike" spc="-1" dirty="0" err="1">
                          <a:solidFill>
                            <a:srgbClr val="000000"/>
                          </a:solidFill>
                          <a:latin typeface="Century Gothic"/>
                        </a:rPr>
                        <a:t>kreditů</a:t>
                      </a:r>
                      <a:r>
                        <a:rPr lang="en-US" sz="1600" b="0" strike="noStrike" spc="-1" dirty="0">
                          <a:solidFill>
                            <a:srgbClr val="000000"/>
                          </a:solidFill>
                          <a:latin typeface="Century Gothic"/>
                        </a:rPr>
                        <a:t> (</a:t>
                      </a:r>
                      <a:r>
                        <a:rPr lang="en-US" sz="1600" b="0" strike="noStrike" spc="-1" dirty="0" err="1">
                          <a:solidFill>
                            <a:srgbClr val="000000"/>
                          </a:solidFill>
                          <a:latin typeface="Century Gothic"/>
                        </a:rPr>
                        <a:t>společná</a:t>
                      </a:r>
                      <a:r>
                        <a:rPr lang="en-US" sz="1600" b="0" strike="noStrike" spc="-1" dirty="0">
                          <a:solidFill>
                            <a:srgbClr val="000000"/>
                          </a:solidFill>
                          <a:latin typeface="Century Gothic"/>
                        </a:rPr>
                        <a:t> </a:t>
                      </a:r>
                      <a:r>
                        <a:rPr lang="en-US" sz="1600" b="0" strike="noStrike" spc="-1" dirty="0" err="1">
                          <a:solidFill>
                            <a:srgbClr val="000000"/>
                          </a:solidFill>
                          <a:latin typeface="Century Gothic"/>
                        </a:rPr>
                        <a:t>část</a:t>
                      </a:r>
                      <a:r>
                        <a:rPr lang="en-US" sz="1600" b="0" strike="noStrike" spc="-1" dirty="0">
                          <a:solidFill>
                            <a:srgbClr val="000000"/>
                          </a:solidFill>
                          <a:latin typeface="Century Gothic"/>
                        </a:rPr>
                        <a:t>) + 40 (</a:t>
                      </a:r>
                      <a:r>
                        <a:rPr lang="en-US" sz="1600" b="0" strike="noStrike" spc="-1" dirty="0" err="1">
                          <a:solidFill>
                            <a:srgbClr val="000000"/>
                          </a:solidFill>
                          <a:latin typeface="Century Gothic"/>
                        </a:rPr>
                        <a:t>specializační</a:t>
                      </a:r>
                      <a:r>
                        <a:rPr lang="en-US" sz="1600" b="0" strike="noStrike" spc="-1" dirty="0">
                          <a:solidFill>
                            <a:srgbClr val="000000"/>
                          </a:solidFill>
                          <a:latin typeface="Century Gothic"/>
                        </a:rPr>
                        <a:t> </a:t>
                      </a:r>
                      <a:r>
                        <a:rPr lang="en-US" sz="1600" b="0" strike="noStrike" spc="-1" dirty="0" err="1">
                          <a:solidFill>
                            <a:srgbClr val="000000"/>
                          </a:solidFill>
                          <a:latin typeface="Century Gothic"/>
                        </a:rPr>
                        <a:t>část</a:t>
                      </a:r>
                      <a:r>
                        <a:rPr lang="en-US" sz="1600" b="0" strike="noStrike" spc="-1" dirty="0">
                          <a:solidFill>
                            <a:srgbClr val="000000"/>
                          </a:solidFill>
                          <a:latin typeface="Century Gothic"/>
                        </a:rPr>
                        <a:t>)</a:t>
                      </a:r>
                      <a:endParaRPr lang="en-US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4CC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649080" y="708840"/>
            <a:ext cx="10912320" cy="143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3600" spc="-1" dirty="0">
                <a:solidFill>
                  <a:srgbClr val="EBEBEB"/>
                </a:solidFill>
                <a:latin typeface="Century Gothic"/>
                <a:ea typeface="DejaVu Sans"/>
              </a:rPr>
              <a:t>Na</a:t>
            </a:r>
            <a:r>
              <a:rPr lang="en-US" sz="3600" b="0" strike="noStrike" spc="-1" dirty="0" err="1">
                <a:solidFill>
                  <a:srgbClr val="EBEBEB"/>
                </a:solidFill>
                <a:latin typeface="Century Gothic"/>
                <a:ea typeface="DejaVu Sans"/>
              </a:rPr>
              <a:t>vazující</a:t>
            </a:r>
            <a:r>
              <a:rPr lang="en-US" sz="3600" b="0" strike="noStrike" spc="-1" dirty="0">
                <a:solidFill>
                  <a:srgbClr val="EBEBEB"/>
                </a:solidFill>
                <a:latin typeface="Century Gothic"/>
                <a:ea typeface="DejaVu Sans"/>
              </a:rPr>
              <a:t> </a:t>
            </a:r>
            <a:r>
              <a:rPr lang="en-US" sz="3600" b="0" strike="noStrike" spc="-1" dirty="0" err="1">
                <a:solidFill>
                  <a:srgbClr val="EBEBEB"/>
                </a:solidFill>
                <a:latin typeface="Century Gothic"/>
                <a:ea typeface="DejaVu Sans"/>
              </a:rPr>
              <a:t>studi</a:t>
            </a:r>
            <a:r>
              <a:rPr lang="cs-CZ" sz="3600" b="0" strike="noStrike" spc="-1" dirty="0">
                <a:solidFill>
                  <a:srgbClr val="EBEBEB"/>
                </a:solidFill>
                <a:latin typeface="Century Gothic"/>
                <a:ea typeface="DejaVu Sans"/>
              </a:rPr>
              <a:t>um</a:t>
            </a:r>
            <a:r>
              <a:rPr lang="cs-CZ" sz="3600" spc="-1" dirty="0">
                <a:solidFill>
                  <a:srgbClr val="EBEBEB"/>
                </a:solidFill>
                <a:latin typeface="Century Gothic"/>
                <a:ea typeface="DejaVu Sans"/>
              </a:rPr>
              <a:t> němčiny</a:t>
            </a:r>
            <a:r>
              <a:rPr lang="en-US" sz="3600" b="0" strike="noStrike" spc="-1" dirty="0">
                <a:solidFill>
                  <a:srgbClr val="EBEBEB"/>
                </a:solidFill>
                <a:latin typeface="Century Gothic"/>
                <a:ea typeface="DejaVu Sans"/>
              </a:rPr>
              <a:t> </a:t>
            </a:r>
            <a:endParaRPr lang="en-US" sz="3600" b="0" strike="noStrike" spc="-1" dirty="0">
              <a:latin typeface="Arial"/>
            </a:endParaRPr>
          </a:p>
        </p:txBody>
      </p:sp>
      <p:sp>
        <p:nvSpPr>
          <p:cNvPr id="117" name="CustomShape 2"/>
          <p:cNvSpPr/>
          <p:nvPr/>
        </p:nvSpPr>
        <p:spPr>
          <a:xfrm>
            <a:off x="1164960" y="2781426"/>
            <a:ext cx="10396440" cy="35581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lang="en-US" sz="1800" b="1" u="sng" strike="noStrike" spc="-1" dirty="0" err="1">
                <a:solidFill>
                  <a:srgbClr val="404040"/>
                </a:solidFill>
                <a:uFillTx/>
                <a:latin typeface="Century Gothic"/>
                <a:ea typeface="DejaVu Sans"/>
              </a:rPr>
              <a:t>Odkaz</a:t>
            </a:r>
            <a:r>
              <a:rPr lang="en-US" sz="1800" b="1" u="sng" strike="noStrike" spc="-1" dirty="0">
                <a:solidFill>
                  <a:srgbClr val="404040"/>
                </a:solidFill>
                <a:uFillTx/>
                <a:latin typeface="Century Gothic"/>
                <a:ea typeface="DejaVu Sans"/>
              </a:rPr>
              <a:t> do </a:t>
            </a:r>
            <a:r>
              <a:rPr lang="en-US" sz="1800" b="1" u="sng" strike="noStrike" spc="-1" dirty="0" err="1">
                <a:solidFill>
                  <a:srgbClr val="404040"/>
                </a:solidFill>
                <a:uFillTx/>
                <a:latin typeface="Century Gothic"/>
                <a:ea typeface="DejaVu Sans"/>
              </a:rPr>
              <a:t>Isu</a:t>
            </a:r>
            <a:r>
              <a:rPr lang="en-US" sz="1800" b="1" u="sng" strike="noStrike" spc="-1" dirty="0">
                <a:solidFill>
                  <a:srgbClr val="404040"/>
                </a:solidFill>
                <a:uFillTx/>
                <a:latin typeface="Century Gothic"/>
                <a:ea typeface="DejaVu Sans"/>
              </a:rPr>
              <a:t>:</a:t>
            </a:r>
            <a:r>
              <a:rPr lang="en-US" sz="18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  <a:r>
              <a:rPr lang="en-US" u="sng" spc="-1" dirty="0">
                <a:solidFill>
                  <a:srgbClr val="8F8F8F"/>
                </a:solidFill>
                <a:latin typeface="Century Gothic"/>
                <a:hlinkClick r:id="rId2"/>
              </a:rPr>
              <a:t>https://is.muni.cz/programy/programy?fakulta=1421;typ=Mgr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b="1" u="sng" spc="-1" dirty="0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</a:pPr>
            <a:r>
              <a:rPr lang="cs-CZ" sz="1800" b="0" strike="noStrike" spc="-1" dirty="0">
                <a:latin typeface="Arial"/>
              </a:rPr>
              <a:t>Jako hlavní lze kombinovat se všemi nabízenými program maior na jiných ústavech</a:t>
            </a:r>
          </a:p>
          <a:p>
            <a:pPr>
              <a:lnSpc>
                <a:spcPct val="100000"/>
              </a:lnSpc>
            </a:pPr>
            <a:endParaRPr lang="cs-CZ" spc="-1" dirty="0">
              <a:solidFill>
                <a:srgbClr val="FF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pc="-1" dirty="0">
                <a:solidFill>
                  <a:srgbClr val="FF0000"/>
                </a:solidFill>
                <a:latin typeface="Arial"/>
              </a:rPr>
              <a:t>Německý jazyk a literatura, studium sdružené, hlavní  (maior)</a:t>
            </a:r>
          </a:p>
          <a:p>
            <a:pPr>
              <a:lnSpc>
                <a:spcPct val="100000"/>
              </a:lnSpc>
            </a:pPr>
            <a:r>
              <a:rPr lang="cs-CZ" spc="-1" dirty="0">
                <a:hlinkClick r:id="rId3"/>
              </a:rPr>
              <a:t>https://is.muni.cz/predmety/studijni_plan?plan_id=24306</a:t>
            </a:r>
            <a:endParaRPr lang="cs-CZ" spc="-1" dirty="0"/>
          </a:p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pc="-1" dirty="0">
                <a:latin typeface="Arial"/>
              </a:rPr>
              <a:t>Ve specializované formě se nekombinuje (specializace odpovídá velikostí jednooborovému studiu)</a:t>
            </a:r>
          </a:p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pc="-1" dirty="0">
                <a:solidFill>
                  <a:srgbClr val="FF0000"/>
                </a:solidFill>
              </a:rPr>
              <a:t>Specializace Německá jazykověda</a:t>
            </a:r>
          </a:p>
          <a:p>
            <a:pPr>
              <a:lnSpc>
                <a:spcPct val="100000"/>
              </a:lnSpc>
            </a:pPr>
            <a:r>
              <a:rPr lang="en-US" spc="-1" dirty="0">
                <a:hlinkClick r:id="rId4"/>
              </a:rPr>
              <a:t>https://is.muni.cz/predmety/studijni_plan?plan_id=24305</a:t>
            </a:r>
            <a:endParaRPr lang="cs-CZ" spc="-1" dirty="0"/>
          </a:p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800" b="0" strike="noStrike" spc="-1" dirty="0">
                <a:solidFill>
                  <a:srgbClr val="FF0000"/>
                </a:solidFill>
                <a:latin typeface="Arial"/>
              </a:rPr>
              <a:t>Specializace Germanistická literární věda</a:t>
            </a:r>
          </a:p>
          <a:p>
            <a:pPr>
              <a:lnSpc>
                <a:spcPct val="100000"/>
              </a:lnSpc>
            </a:pPr>
            <a:r>
              <a:rPr lang="en-US" spc="-1" dirty="0">
                <a:hlinkClick r:id="rId5"/>
              </a:rPr>
              <a:t>https://is.muni.cz/predmety/studijni_plan?plan_id=24916</a:t>
            </a:r>
            <a:endParaRPr lang="cs-CZ" spc="-1" dirty="0"/>
          </a:p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800" b="0" strike="noStrike" spc="-1" dirty="0">
                <a:solidFill>
                  <a:srgbClr val="FF0000"/>
                </a:solidFill>
                <a:latin typeface="Arial"/>
              </a:rPr>
              <a:t>Specializace Germanistika jako věda o kultuře</a:t>
            </a:r>
          </a:p>
          <a:p>
            <a:pPr>
              <a:lnSpc>
                <a:spcPct val="100000"/>
              </a:lnSpc>
            </a:pPr>
            <a:r>
              <a:rPr lang="en-US" spc="-1" dirty="0">
                <a:hlinkClick r:id="rId6"/>
              </a:rPr>
              <a:t>https://is.muni.cz/predmety/studijni_plan?plan_id=24917</a:t>
            </a:r>
            <a:endParaRPr lang="cs-CZ" spc="-1" dirty="0"/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1154880" y="667800"/>
            <a:ext cx="9282240" cy="145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 dirty="0" err="1">
                <a:solidFill>
                  <a:srgbClr val="EBEBEB"/>
                </a:solidFill>
                <a:latin typeface="Century Gothic"/>
                <a:ea typeface="DejaVu Sans"/>
              </a:rPr>
              <a:t>Učitelství</a:t>
            </a:r>
            <a:r>
              <a:rPr lang="en-US" sz="3600" b="0" strike="noStrike" spc="-1" dirty="0">
                <a:solidFill>
                  <a:srgbClr val="EBEBEB"/>
                </a:solidFill>
                <a:latin typeface="Century Gothic"/>
                <a:ea typeface="DejaVu Sans"/>
              </a:rPr>
              <a:t> </a:t>
            </a:r>
            <a:r>
              <a:rPr lang="cs-CZ" sz="3600" spc="-1" dirty="0">
                <a:solidFill>
                  <a:srgbClr val="EBEBEB"/>
                </a:solidFill>
                <a:latin typeface="Century Gothic"/>
                <a:ea typeface="DejaVu Sans"/>
              </a:rPr>
              <a:t>německého </a:t>
            </a:r>
            <a:r>
              <a:rPr lang="en-US" sz="3600" b="0" strike="noStrike" spc="-1" dirty="0" err="1">
                <a:solidFill>
                  <a:srgbClr val="EBEBEB"/>
                </a:solidFill>
                <a:latin typeface="Century Gothic"/>
                <a:ea typeface="DejaVu Sans"/>
              </a:rPr>
              <a:t>jazyka</a:t>
            </a:r>
            <a:r>
              <a:rPr lang="en-US" sz="3600" b="0" strike="noStrike" spc="-1" dirty="0">
                <a:solidFill>
                  <a:srgbClr val="EBEBEB"/>
                </a:solidFill>
                <a:latin typeface="Century Gothic"/>
                <a:ea typeface="DejaVu Sans"/>
              </a:rPr>
              <a:t> a </a:t>
            </a:r>
            <a:r>
              <a:rPr lang="en-US" sz="3600" b="0" strike="noStrike" spc="-1" dirty="0" err="1">
                <a:solidFill>
                  <a:srgbClr val="EBEBEB"/>
                </a:solidFill>
                <a:latin typeface="Century Gothic"/>
                <a:ea typeface="DejaVu Sans"/>
              </a:rPr>
              <a:t>literatury</a:t>
            </a:r>
            <a:r>
              <a:rPr lang="en-US" sz="3600" b="0" strike="noStrike" spc="-1" dirty="0">
                <a:solidFill>
                  <a:srgbClr val="EBEBEB"/>
                </a:solidFill>
                <a:latin typeface="Century Gothic"/>
                <a:ea typeface="DejaVu Sans"/>
              </a:rPr>
              <a:t> pro </a:t>
            </a:r>
            <a:r>
              <a:rPr lang="en-US" sz="3600" b="0" strike="noStrike" spc="-1" dirty="0" err="1">
                <a:solidFill>
                  <a:srgbClr val="EBEBEB"/>
                </a:solidFill>
                <a:latin typeface="Century Gothic"/>
                <a:ea typeface="DejaVu Sans"/>
              </a:rPr>
              <a:t>NMgr</a:t>
            </a:r>
            <a:r>
              <a:rPr lang="en-US" sz="3600" b="0" strike="noStrike" spc="-1" dirty="0">
                <a:solidFill>
                  <a:srgbClr val="EBEBEB"/>
                </a:solidFill>
                <a:latin typeface="Century Gothic"/>
                <a:ea typeface="DejaVu Sans"/>
              </a:rPr>
              <a:t>. (</a:t>
            </a:r>
            <a:r>
              <a:rPr lang="en-US" sz="3600" b="0" strike="noStrike" spc="-1" dirty="0" err="1">
                <a:solidFill>
                  <a:srgbClr val="EBEBEB"/>
                </a:solidFill>
                <a:latin typeface="Century Gothic"/>
                <a:ea typeface="DejaVu Sans"/>
              </a:rPr>
              <a:t>prezenční</a:t>
            </a:r>
            <a:r>
              <a:rPr lang="en-US" sz="3600" b="0" strike="noStrike" spc="-1" dirty="0">
                <a:solidFill>
                  <a:srgbClr val="EBEBEB"/>
                </a:solidFill>
                <a:latin typeface="Century Gothic"/>
                <a:ea typeface="DejaVu Sans"/>
              </a:rPr>
              <a:t>)</a:t>
            </a:r>
            <a:endParaRPr lang="en-US" sz="3600" b="0" strike="noStrike" spc="-1" dirty="0">
              <a:latin typeface="Arial"/>
            </a:endParaRPr>
          </a:p>
        </p:txBody>
      </p:sp>
      <p:graphicFrame>
        <p:nvGraphicFramePr>
          <p:cNvPr id="119" name="Table 2"/>
          <p:cNvGraphicFramePr/>
          <p:nvPr/>
        </p:nvGraphicFramePr>
        <p:xfrm>
          <a:off x="1146960" y="2823120"/>
          <a:ext cx="4410360" cy="988200"/>
        </p:xfrm>
        <a:graphic>
          <a:graphicData uri="http://schemas.openxmlformats.org/drawingml/2006/table">
            <a:tbl>
              <a:tblPr/>
              <a:tblGrid>
                <a:gridCol w="4410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2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Century Gothic"/>
                        </a:rPr>
                        <a:t>Jednooborové studium (completus)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311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Century Gothic"/>
                        </a:rPr>
                        <a:t>120 kreditů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4CC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0" name="Table 3"/>
          <p:cNvGraphicFramePr/>
          <p:nvPr>
            <p:extLst>
              <p:ext uri="{D42A27DB-BD31-4B8C-83A1-F6EECF244321}">
                <p14:modId xmlns:p14="http://schemas.microsoft.com/office/powerpoint/2010/main" val="329142651"/>
              </p:ext>
            </p:extLst>
          </p:nvPr>
        </p:nvGraphicFramePr>
        <p:xfrm>
          <a:off x="1146960" y="4001760"/>
          <a:ext cx="8025840" cy="1520280"/>
        </p:xfrm>
        <a:graphic>
          <a:graphicData uri="http://schemas.openxmlformats.org/drawingml/2006/table">
            <a:tbl>
              <a:tblPr/>
              <a:tblGrid>
                <a:gridCol w="4012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2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7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Century Gothic"/>
                        </a:rPr>
                        <a:t>Sdružené studium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3116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311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Century Gothic"/>
                        </a:rPr>
                        <a:t>Hlavní (maior)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4CCD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Century Gothic"/>
                        </a:rPr>
                        <a:t>Vedlejší (minor)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4CC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8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Century Gothic"/>
                        </a:rPr>
                        <a:t>80 </a:t>
                      </a:r>
                      <a:r>
                        <a:rPr lang="en-US" sz="1800" b="0" strike="noStrike" spc="-1" dirty="0" err="1">
                          <a:solidFill>
                            <a:srgbClr val="000000"/>
                          </a:solidFill>
                          <a:latin typeface="Century Gothic"/>
                        </a:rPr>
                        <a:t>kreditů</a:t>
                      </a: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Century Gothic"/>
                        </a:rPr>
                        <a:t> </a:t>
                      </a:r>
                      <a:r>
                        <a:rPr lang="cs-CZ" sz="1800" b="0" strike="noStrike" spc="-1" dirty="0">
                          <a:solidFill>
                            <a:srgbClr val="000000"/>
                          </a:solidFill>
                          <a:latin typeface="Century Gothic"/>
                        </a:rPr>
                        <a:t>německý</a:t>
                      </a: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Century Gothic"/>
                        </a:rPr>
                        <a:t> </a:t>
                      </a:r>
                      <a:r>
                        <a:rPr lang="en-US" sz="1800" b="0" strike="noStrike" spc="-1" dirty="0" err="1">
                          <a:solidFill>
                            <a:srgbClr val="000000"/>
                          </a:solidFill>
                          <a:latin typeface="Century Gothic"/>
                        </a:rPr>
                        <a:t>jazyk</a:t>
                      </a: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Century Gothic"/>
                        </a:rPr>
                        <a:t> a </a:t>
                      </a:r>
                      <a:r>
                        <a:rPr lang="en-US" sz="1800" b="0" strike="noStrike" spc="-1" dirty="0" err="1">
                          <a:solidFill>
                            <a:srgbClr val="000000"/>
                          </a:solidFill>
                          <a:latin typeface="Century Gothic"/>
                        </a:rPr>
                        <a:t>literatura</a:t>
                      </a: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Century Gothic"/>
                        </a:rPr>
                        <a:t>  (+ 40 </a:t>
                      </a:r>
                      <a:r>
                        <a:rPr lang="en-US" sz="1800" b="0" strike="noStrike" spc="-1" dirty="0" err="1">
                          <a:solidFill>
                            <a:srgbClr val="000000"/>
                          </a:solidFill>
                          <a:latin typeface="Century Gothic"/>
                        </a:rPr>
                        <a:t>kreditů</a:t>
                      </a: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Century Gothic"/>
                        </a:rPr>
                        <a:t> 2. </a:t>
                      </a:r>
                      <a:r>
                        <a:rPr lang="en-US" sz="1800" b="0" strike="noStrike" spc="-1" dirty="0" err="1">
                          <a:solidFill>
                            <a:srgbClr val="000000"/>
                          </a:solidFill>
                          <a:latin typeface="Century Gothic"/>
                        </a:rPr>
                        <a:t>obor</a:t>
                      </a: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Century Gothic"/>
                        </a:rPr>
                        <a:t>)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2E7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Century Gothic"/>
                        </a:rPr>
                        <a:t>40 </a:t>
                      </a:r>
                      <a:r>
                        <a:rPr lang="en-US" sz="1800" b="0" strike="noStrike" spc="-1" dirty="0" err="1">
                          <a:solidFill>
                            <a:srgbClr val="000000"/>
                          </a:solidFill>
                          <a:latin typeface="Century Gothic"/>
                        </a:rPr>
                        <a:t>kreditů</a:t>
                      </a: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Century Gothic"/>
                        </a:rPr>
                        <a:t> </a:t>
                      </a:r>
                      <a:r>
                        <a:rPr lang="cs-CZ" sz="1800" b="0" strike="noStrike" spc="-1" dirty="0">
                          <a:solidFill>
                            <a:srgbClr val="000000"/>
                          </a:solidFill>
                          <a:latin typeface="Century Gothic"/>
                        </a:rPr>
                        <a:t>německý</a:t>
                      </a: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Century Gothic"/>
                        </a:rPr>
                        <a:t> </a:t>
                      </a:r>
                      <a:r>
                        <a:rPr lang="en-US" sz="1800" b="0" strike="noStrike" spc="-1" dirty="0" err="1">
                          <a:solidFill>
                            <a:srgbClr val="000000"/>
                          </a:solidFill>
                          <a:latin typeface="Century Gothic"/>
                        </a:rPr>
                        <a:t>jazyk</a:t>
                      </a: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Century Gothic"/>
                        </a:rPr>
                        <a:t> a </a:t>
                      </a:r>
                      <a:r>
                        <a:rPr lang="en-US" sz="1800" b="0" strike="noStrike" spc="-1" dirty="0" err="1">
                          <a:solidFill>
                            <a:srgbClr val="000000"/>
                          </a:solidFill>
                          <a:latin typeface="Century Gothic"/>
                        </a:rPr>
                        <a:t>literatura</a:t>
                      </a: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Century Gothic"/>
                        </a:rPr>
                        <a:t>  (+ 80 </a:t>
                      </a:r>
                      <a:r>
                        <a:rPr lang="en-US" sz="1800" b="0" strike="noStrike" spc="-1" dirty="0" err="1">
                          <a:solidFill>
                            <a:srgbClr val="000000"/>
                          </a:solidFill>
                          <a:latin typeface="Century Gothic"/>
                        </a:rPr>
                        <a:t>kreditů</a:t>
                      </a: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Century Gothic"/>
                        </a:rPr>
                        <a:t> 2. </a:t>
                      </a:r>
                      <a:r>
                        <a:rPr lang="en-US" sz="1800" b="0" strike="noStrike" spc="-1" dirty="0" err="1">
                          <a:solidFill>
                            <a:srgbClr val="000000"/>
                          </a:solidFill>
                          <a:latin typeface="Century Gothic"/>
                        </a:rPr>
                        <a:t>obor</a:t>
                      </a: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Century Gothic"/>
                        </a:rPr>
                        <a:t>)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2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738720" y="448560"/>
            <a:ext cx="9617400" cy="188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100" b="0" strike="noStrike" spc="-1" dirty="0" err="1">
                <a:solidFill>
                  <a:srgbClr val="EBEBEB"/>
                </a:solidFill>
                <a:latin typeface="Century Gothic"/>
                <a:ea typeface="DejaVu Sans"/>
              </a:rPr>
              <a:t>Struktura</a:t>
            </a:r>
            <a:r>
              <a:rPr lang="en-US" sz="3100" b="0" strike="noStrike" spc="-1" dirty="0">
                <a:solidFill>
                  <a:srgbClr val="EBEBEB"/>
                </a:solidFill>
                <a:latin typeface="Century Gothic"/>
                <a:ea typeface="DejaVu Sans"/>
              </a:rPr>
              <a:t> </a:t>
            </a:r>
            <a:r>
              <a:rPr lang="en-US" sz="3100" b="0" strike="noStrike" spc="-1" dirty="0" err="1">
                <a:solidFill>
                  <a:srgbClr val="EBEBEB"/>
                </a:solidFill>
                <a:latin typeface="Century Gothic"/>
                <a:ea typeface="DejaVu Sans"/>
              </a:rPr>
              <a:t>programu</a:t>
            </a:r>
            <a:br>
              <a:rPr dirty="0"/>
            </a:br>
            <a:r>
              <a:rPr lang="en-US" sz="3100" b="0" strike="noStrike" spc="-1" dirty="0" err="1">
                <a:solidFill>
                  <a:srgbClr val="EBEBEB"/>
                </a:solidFill>
                <a:latin typeface="Century Gothic"/>
                <a:ea typeface="DejaVu Sans"/>
              </a:rPr>
              <a:t>Učit</a:t>
            </a:r>
            <a:r>
              <a:rPr lang="cs-CZ" sz="3100" b="0" strike="noStrike" spc="-1" dirty="0" err="1">
                <a:solidFill>
                  <a:srgbClr val="EBEBEB"/>
                </a:solidFill>
                <a:latin typeface="Century Gothic"/>
                <a:ea typeface="DejaVu Sans"/>
              </a:rPr>
              <a:t>elství</a:t>
            </a:r>
            <a:r>
              <a:rPr lang="en-US" sz="3100" b="0" strike="noStrike" spc="-1" dirty="0">
                <a:solidFill>
                  <a:srgbClr val="EBEBEB"/>
                </a:solidFill>
                <a:latin typeface="Century Gothic"/>
                <a:ea typeface="DejaVu Sans"/>
              </a:rPr>
              <a:t> </a:t>
            </a:r>
            <a:r>
              <a:rPr lang="cs-CZ" sz="3100" b="0" strike="noStrike" spc="-1" dirty="0">
                <a:solidFill>
                  <a:srgbClr val="EBEBEB"/>
                </a:solidFill>
                <a:latin typeface="Century Gothic"/>
                <a:ea typeface="DejaVu Sans"/>
              </a:rPr>
              <a:t>německého </a:t>
            </a:r>
            <a:r>
              <a:rPr lang="en-US" sz="3100" b="0" strike="noStrike" spc="-1" dirty="0" err="1">
                <a:solidFill>
                  <a:srgbClr val="EBEBEB"/>
                </a:solidFill>
                <a:latin typeface="Century Gothic"/>
                <a:ea typeface="DejaVu Sans"/>
              </a:rPr>
              <a:t>jazyka</a:t>
            </a:r>
            <a:r>
              <a:rPr lang="en-US" sz="3100" b="0" strike="noStrike" spc="-1" dirty="0">
                <a:solidFill>
                  <a:srgbClr val="EBEBEB"/>
                </a:solidFill>
                <a:latin typeface="Century Gothic"/>
                <a:ea typeface="DejaVu Sans"/>
              </a:rPr>
              <a:t> a </a:t>
            </a:r>
            <a:r>
              <a:rPr lang="en-US" sz="3100" b="0" strike="noStrike" spc="-1" dirty="0" err="1">
                <a:solidFill>
                  <a:srgbClr val="EBEBEB"/>
                </a:solidFill>
                <a:latin typeface="Century Gothic"/>
                <a:ea typeface="DejaVu Sans"/>
              </a:rPr>
              <a:t>literatury</a:t>
            </a:r>
            <a:r>
              <a:rPr lang="en-US" sz="3100" b="0" strike="noStrike" spc="-1" dirty="0">
                <a:solidFill>
                  <a:srgbClr val="EBEBEB"/>
                </a:solidFill>
                <a:latin typeface="Century Gothic"/>
                <a:ea typeface="DejaVu Sans"/>
              </a:rPr>
              <a:t> pro </a:t>
            </a:r>
            <a:r>
              <a:rPr lang="en-US" sz="3100" b="0" strike="noStrike" spc="-1" dirty="0" err="1">
                <a:solidFill>
                  <a:srgbClr val="EBEBEB"/>
                </a:solidFill>
                <a:latin typeface="Century Gothic"/>
                <a:ea typeface="DejaVu Sans"/>
              </a:rPr>
              <a:t>NMgr</a:t>
            </a:r>
            <a:r>
              <a:rPr lang="en-US" sz="3100" b="0" strike="noStrike" spc="-1" dirty="0">
                <a:solidFill>
                  <a:srgbClr val="EBEBEB"/>
                </a:solidFill>
                <a:latin typeface="Century Gothic"/>
                <a:ea typeface="DejaVu Sans"/>
              </a:rPr>
              <a:t>. </a:t>
            </a:r>
            <a:endParaRPr lang="en-US" sz="3100" b="0" strike="noStrike" spc="-1" dirty="0">
              <a:latin typeface="Arial"/>
            </a:endParaRPr>
          </a:p>
        </p:txBody>
      </p:sp>
      <p:sp>
        <p:nvSpPr>
          <p:cNvPr id="122" name="CustomShape 2"/>
          <p:cNvSpPr/>
          <p:nvPr/>
        </p:nvSpPr>
        <p:spPr>
          <a:xfrm>
            <a:off x="826560" y="2329920"/>
            <a:ext cx="10941120" cy="414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2000" b="1" u="sng" strike="noStrike" spc="-1" dirty="0">
                <a:solidFill>
                  <a:srgbClr val="404040"/>
                </a:solidFill>
                <a:uFillTx/>
                <a:latin typeface="Century Gothic"/>
                <a:ea typeface="DejaVu Sans"/>
              </a:rPr>
              <a:t>K </a:t>
            </a:r>
            <a:r>
              <a:rPr lang="en-US" sz="2000" b="1" u="sng" strike="noStrike" spc="-1" dirty="0" err="1">
                <a:solidFill>
                  <a:srgbClr val="404040"/>
                </a:solidFill>
                <a:uFillTx/>
                <a:latin typeface="Century Gothic"/>
                <a:ea typeface="DejaVu Sans"/>
              </a:rPr>
              <a:t>dispozici</a:t>
            </a:r>
            <a:r>
              <a:rPr lang="en-US" sz="2000" b="1" u="sng" strike="noStrike" spc="-1" dirty="0">
                <a:solidFill>
                  <a:srgbClr val="404040"/>
                </a:solidFill>
                <a:uFillTx/>
                <a:latin typeface="Century Gothic"/>
                <a:ea typeface="DejaVu Sans"/>
              </a:rPr>
              <a:t> v </a:t>
            </a:r>
            <a:r>
              <a:rPr lang="en-US" sz="2000" b="1" u="sng" strike="noStrike" spc="-1" dirty="0" err="1">
                <a:solidFill>
                  <a:srgbClr val="404040"/>
                </a:solidFill>
                <a:uFillTx/>
                <a:latin typeface="Century Gothic"/>
                <a:ea typeface="DejaVu Sans"/>
              </a:rPr>
              <a:t>Informačním</a:t>
            </a:r>
            <a:r>
              <a:rPr lang="en-US" sz="2000" b="1" u="sng" strike="noStrike" spc="-1" dirty="0">
                <a:solidFill>
                  <a:srgbClr val="404040"/>
                </a:solidFill>
                <a:uFillTx/>
                <a:latin typeface="Century Gothic"/>
                <a:ea typeface="DejaVu Sans"/>
              </a:rPr>
              <a:t> systému MU (bez </a:t>
            </a:r>
            <a:r>
              <a:rPr lang="en-US" sz="2000" b="1" u="sng" strike="noStrike" spc="-1" dirty="0" err="1">
                <a:solidFill>
                  <a:srgbClr val="404040"/>
                </a:solidFill>
                <a:uFillTx/>
                <a:latin typeface="Century Gothic"/>
                <a:ea typeface="DejaVu Sans"/>
              </a:rPr>
              <a:t>nutnosti</a:t>
            </a:r>
            <a:r>
              <a:rPr lang="en-US" sz="2000" b="1" u="sng" strike="noStrike" spc="-1" dirty="0">
                <a:solidFill>
                  <a:srgbClr val="404040"/>
                </a:solidFill>
                <a:uFillTx/>
                <a:latin typeface="Century Gothic"/>
                <a:ea typeface="DejaVu Sans"/>
              </a:rPr>
              <a:t> </a:t>
            </a:r>
            <a:r>
              <a:rPr lang="en-US" sz="2000" b="1" u="sng" strike="noStrike" spc="-1" dirty="0" err="1">
                <a:solidFill>
                  <a:srgbClr val="404040"/>
                </a:solidFill>
                <a:uFillTx/>
                <a:latin typeface="Century Gothic"/>
                <a:ea typeface="DejaVu Sans"/>
              </a:rPr>
              <a:t>přihlášení</a:t>
            </a:r>
            <a:r>
              <a:rPr lang="en-US" sz="2000" b="1" u="sng" strike="noStrike" spc="-1" dirty="0">
                <a:solidFill>
                  <a:srgbClr val="404040"/>
                </a:solidFill>
                <a:uFillTx/>
                <a:latin typeface="Century Gothic"/>
                <a:ea typeface="DejaVu Sans"/>
              </a:rPr>
              <a:t>):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2000" spc="-1" dirty="0">
                <a:hlinkClick r:id="rId2"/>
              </a:rPr>
              <a:t>https://is.muni.cz/program/24308</a:t>
            </a:r>
            <a:endParaRPr lang="cs-CZ" sz="2000" spc="-1" dirty="0"/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2000" b="1" u="sng" strike="noStrike" spc="-1" dirty="0" err="1">
                <a:solidFill>
                  <a:srgbClr val="404040"/>
                </a:solidFill>
                <a:uFillTx/>
                <a:latin typeface="Century Gothic"/>
                <a:ea typeface="DejaVu Sans"/>
              </a:rPr>
              <a:t>Konkrétně</a:t>
            </a:r>
            <a:r>
              <a:rPr lang="en-US" sz="2000" b="1" u="sng" strike="noStrike" spc="-1" dirty="0">
                <a:solidFill>
                  <a:srgbClr val="404040"/>
                </a:solidFill>
                <a:uFillTx/>
                <a:latin typeface="Century Gothic"/>
                <a:ea typeface="DejaVu Sans"/>
              </a:rPr>
              <a:t>:</a:t>
            </a:r>
            <a:endParaRPr lang="en-US" sz="2000" b="0" strike="noStrike" spc="-1" dirty="0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1001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en-US" sz="2000" b="1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Jednooborové</a:t>
            </a:r>
            <a:r>
              <a:rPr lang="en-US" sz="2000" b="1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  <a:r>
              <a:rPr lang="en-US" sz="2000" b="1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studium</a:t>
            </a:r>
            <a:r>
              <a:rPr lang="en-US" sz="20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(</a:t>
            </a:r>
            <a:r>
              <a:rPr lang="en-US" sz="2000" b="0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completus</a:t>
            </a:r>
            <a:r>
              <a:rPr lang="en-US" sz="20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):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cs-CZ" sz="2000" spc="-1" dirty="0">
                <a:hlinkClick r:id="rId3"/>
              </a:rPr>
              <a:t>https://is.muni.cz/predmety/studijni_plan?plan_id=24919</a:t>
            </a:r>
            <a:endParaRPr lang="cs-CZ" sz="2000" spc="-1" dirty="0"/>
          </a:p>
          <a:p>
            <a:pPr marL="343080" indent="-341640">
              <a:lnSpc>
                <a:spcPct val="100000"/>
              </a:lnSpc>
              <a:spcBef>
                <a:spcPts val="1001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en-US" sz="2000" b="1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Sdružené</a:t>
            </a:r>
            <a:r>
              <a:rPr lang="en-US" sz="2000" b="1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  <a:r>
              <a:rPr lang="en-US" sz="2000" b="1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studium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1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Hlavní</a:t>
            </a:r>
            <a:r>
              <a:rPr lang="en-US" sz="20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(</a:t>
            </a:r>
            <a:r>
              <a:rPr lang="en-US" sz="2000" b="0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maior</a:t>
            </a:r>
            <a:r>
              <a:rPr lang="en-US" sz="20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)</a:t>
            </a:r>
            <a:r>
              <a:rPr lang="cs-CZ" sz="2000" spc="-1" dirty="0">
                <a:solidFill>
                  <a:srgbClr val="404040"/>
                </a:solidFill>
                <a:latin typeface="Century Gothic"/>
              </a:rPr>
              <a:t> </a:t>
            </a:r>
            <a:r>
              <a:rPr lang="cs-CZ" sz="2000" spc="-1" dirty="0">
                <a:solidFill>
                  <a:srgbClr val="404040"/>
                </a:solidFill>
                <a:latin typeface="Century Gothic"/>
                <a:hlinkClick r:id="rId4"/>
              </a:rPr>
              <a:t>https://is.muni.cz/predmety/studijni_plan?plan_id=24309</a:t>
            </a:r>
            <a:endParaRPr lang="cs-CZ" sz="2000" spc="-1" dirty="0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</a:pPr>
            <a:endParaRPr lang="cs-CZ" sz="2000" b="1" strike="noStrike" spc="-1" dirty="0">
              <a:solidFill>
                <a:srgbClr val="404040"/>
              </a:solidFill>
              <a:latin typeface="Century Gothic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en-US" sz="2000" b="1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Vedlejší</a:t>
            </a:r>
            <a:r>
              <a:rPr lang="en-US" sz="20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(minor): </a:t>
            </a:r>
            <a:r>
              <a:rPr lang="en-US" sz="2000" spc="-1" dirty="0">
                <a:solidFill>
                  <a:srgbClr val="404040"/>
                </a:solidFill>
                <a:latin typeface="Century Gothic"/>
                <a:hlinkClick r:id="rId5"/>
              </a:rPr>
              <a:t>https://is.muni.cz/predmety/studijni_plan?plan_id=24310</a:t>
            </a:r>
            <a:endParaRPr lang="cs-CZ" sz="2000" spc="-1" dirty="0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</a:pPr>
            <a:endParaRPr lang="en-US" sz="20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1022400" y="403200"/>
            <a:ext cx="9938880" cy="191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3600" b="0" strike="noStrike" spc="-1" dirty="0">
                <a:solidFill>
                  <a:srgbClr val="EBEBEB"/>
                </a:solidFill>
                <a:latin typeface="Century Gothic"/>
                <a:ea typeface="DejaVu Sans"/>
              </a:rPr>
              <a:t>Překladatelství románských a germánských jazyků</a:t>
            </a:r>
            <a:endParaRPr lang="en-US" sz="3600" b="0" strike="noStrike" spc="-1" dirty="0">
              <a:latin typeface="Arial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1154880" y="2319119"/>
            <a:ext cx="8824320" cy="41509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fontAlgn="t"/>
            <a:r>
              <a:rPr lang="en-US" b="1" dirty="0" err="1"/>
              <a:t>Jednooborové</a:t>
            </a:r>
            <a:r>
              <a:rPr lang="en-US" b="1" dirty="0"/>
              <a:t> </a:t>
            </a:r>
            <a:r>
              <a:rPr lang="en-US" b="1" dirty="0" err="1"/>
              <a:t>studium</a:t>
            </a:r>
            <a:r>
              <a:rPr lang="en-US" b="1" dirty="0"/>
              <a:t> se </a:t>
            </a:r>
            <a:r>
              <a:rPr lang="en-US" b="1" dirty="0" err="1"/>
              <a:t>specializací</a:t>
            </a:r>
            <a:r>
              <a:rPr lang="en-US" b="1" dirty="0"/>
              <a:t> (</a:t>
            </a:r>
            <a:r>
              <a:rPr lang="en-US" b="1" dirty="0" err="1"/>
              <a:t>celkem</a:t>
            </a:r>
            <a:r>
              <a:rPr lang="en-US" b="1" dirty="0"/>
              <a:t> 120 </a:t>
            </a:r>
            <a:r>
              <a:rPr lang="en-US" b="1" dirty="0" err="1"/>
              <a:t>kreditů</a:t>
            </a:r>
            <a:r>
              <a:rPr lang="en-US" b="1" dirty="0"/>
              <a:t>)</a:t>
            </a:r>
            <a:endParaRPr lang="cs-CZ" dirty="0"/>
          </a:p>
          <a:p>
            <a:pPr fontAlgn="t"/>
            <a:endParaRPr lang="cs-CZ" dirty="0"/>
          </a:p>
          <a:p>
            <a:pPr fontAlgn="t"/>
            <a:r>
              <a:rPr lang="cs-CZ" dirty="0">
                <a:solidFill>
                  <a:srgbClr val="FF0000"/>
                </a:solidFill>
              </a:rPr>
              <a:t>Specializace: Překladatelství němčiny</a:t>
            </a:r>
            <a:r>
              <a:rPr lang="cs-CZ" dirty="0"/>
              <a:t> </a:t>
            </a:r>
          </a:p>
          <a:p>
            <a:pPr fontAlgn="t"/>
            <a:r>
              <a:rPr lang="en-US" dirty="0"/>
              <a:t>80 </a:t>
            </a:r>
            <a:r>
              <a:rPr lang="en-US" dirty="0" err="1"/>
              <a:t>kreditů</a:t>
            </a:r>
            <a:r>
              <a:rPr lang="en-US" dirty="0"/>
              <a:t> (</a:t>
            </a:r>
            <a:r>
              <a:rPr lang="en-US" dirty="0" err="1"/>
              <a:t>společná</a:t>
            </a:r>
            <a:r>
              <a:rPr lang="en-US" dirty="0"/>
              <a:t> </a:t>
            </a:r>
            <a:r>
              <a:rPr lang="en-US" dirty="0" err="1"/>
              <a:t>část</a:t>
            </a:r>
            <a:r>
              <a:rPr lang="en-US" dirty="0"/>
              <a:t>) + 40 (</a:t>
            </a:r>
            <a:r>
              <a:rPr lang="en-US" dirty="0" err="1"/>
              <a:t>specializační</a:t>
            </a:r>
            <a:r>
              <a:rPr lang="en-US" dirty="0"/>
              <a:t> </a:t>
            </a:r>
            <a:r>
              <a:rPr lang="en-US" dirty="0" err="1"/>
              <a:t>část</a:t>
            </a:r>
            <a:r>
              <a:rPr lang="cs-CZ" dirty="0"/>
              <a:t>)</a:t>
            </a:r>
          </a:p>
          <a:p>
            <a:pPr fontAlgn="t"/>
            <a:endParaRPr lang="cs-CZ" dirty="0"/>
          </a:p>
          <a:p>
            <a:pPr fontAlgn="t"/>
            <a:r>
              <a:rPr lang="cs-CZ" dirty="0">
                <a:solidFill>
                  <a:srgbClr val="FF0000"/>
                </a:solidFill>
              </a:rPr>
              <a:t>Specializace: Překladatelství nizozemštiny</a:t>
            </a:r>
            <a:endParaRPr lang="cs-CZ" dirty="0"/>
          </a:p>
          <a:p>
            <a:pPr fontAlgn="t"/>
            <a:r>
              <a:rPr lang="en-US" dirty="0"/>
              <a:t>80 </a:t>
            </a:r>
            <a:r>
              <a:rPr lang="en-US" dirty="0" err="1"/>
              <a:t>kreditů</a:t>
            </a:r>
            <a:r>
              <a:rPr lang="en-US" dirty="0"/>
              <a:t> (</a:t>
            </a:r>
            <a:r>
              <a:rPr lang="en-US" dirty="0" err="1"/>
              <a:t>společná</a:t>
            </a:r>
            <a:r>
              <a:rPr lang="en-US" dirty="0"/>
              <a:t> </a:t>
            </a:r>
            <a:r>
              <a:rPr lang="en-US" dirty="0" err="1"/>
              <a:t>část</a:t>
            </a:r>
            <a:r>
              <a:rPr lang="en-US" dirty="0"/>
              <a:t>) + 40 (</a:t>
            </a:r>
            <a:r>
              <a:rPr lang="en-US" dirty="0" err="1"/>
              <a:t>specializační</a:t>
            </a:r>
            <a:r>
              <a:rPr lang="en-US" dirty="0"/>
              <a:t> </a:t>
            </a:r>
            <a:r>
              <a:rPr lang="en-US" dirty="0" err="1"/>
              <a:t>část</a:t>
            </a:r>
            <a:r>
              <a:rPr lang="en-US" dirty="0"/>
              <a:t>)</a:t>
            </a:r>
            <a:endParaRPr lang="cs-CZ" dirty="0"/>
          </a:p>
          <a:p>
            <a:pPr fontAlgn="t"/>
            <a:endParaRPr lang="cs-CZ" dirty="0"/>
          </a:p>
          <a:p>
            <a:pPr fontAlgn="t"/>
            <a:r>
              <a:rPr lang="cs-CZ" dirty="0"/>
              <a:t>Společnou část tyto specializace sdílejí se specializacemi </a:t>
            </a:r>
            <a:r>
              <a:rPr lang="cs-CZ" dirty="0">
                <a:solidFill>
                  <a:srgbClr val="FF0000"/>
                </a:solidFill>
              </a:rPr>
              <a:t>Překladatelství francouzštiny a Překladatelství španělštiny</a:t>
            </a:r>
          </a:p>
          <a:p>
            <a:pPr fontAlgn="t"/>
            <a:r>
              <a:rPr lang="cs-CZ" dirty="0">
                <a:solidFill>
                  <a:srgbClr val="FF0000"/>
                </a:solidFill>
                <a:hlinkClick r:id="rId2"/>
              </a:rPr>
              <a:t>  </a:t>
            </a:r>
          </a:p>
          <a:p>
            <a:pPr fontAlgn="t"/>
            <a:r>
              <a:rPr lang="cs-CZ" dirty="0">
                <a:solidFill>
                  <a:srgbClr val="FF0000"/>
                </a:solidFill>
                <a:hlinkClick r:id="rId2"/>
              </a:rPr>
              <a:t>https://is.muni.cz/program/24311</a:t>
            </a:r>
            <a:r>
              <a:rPr lang="cs-CZ" dirty="0">
                <a:solidFill>
                  <a:srgbClr val="FF0000"/>
                </a:solidFill>
              </a:rPr>
              <a:t>                                       celkový náhled</a:t>
            </a:r>
          </a:p>
          <a:p>
            <a:pPr fontAlgn="t"/>
            <a:r>
              <a:rPr lang="cs-CZ" dirty="0">
                <a:solidFill>
                  <a:srgbClr val="FF0000"/>
                </a:solidFill>
                <a:hlinkClick r:id="rId3"/>
              </a:rPr>
              <a:t>https://is.muni.cz/predmety/studijni_plan?plan_id=24312</a:t>
            </a:r>
            <a:r>
              <a:rPr lang="cs-CZ" dirty="0">
                <a:solidFill>
                  <a:srgbClr val="FF0000"/>
                </a:solidFill>
              </a:rPr>
              <a:t> překladatelství němčiny</a:t>
            </a:r>
          </a:p>
          <a:p>
            <a:pPr fontAlgn="t"/>
            <a:r>
              <a:rPr lang="cs-CZ" dirty="0">
                <a:solidFill>
                  <a:srgbClr val="FF0000"/>
                </a:solidFill>
                <a:hlinkClick r:id="rId4"/>
              </a:rPr>
              <a:t>https://is.muni.cz/predmety/studijni_plan?plan_id=24926</a:t>
            </a:r>
            <a:r>
              <a:rPr lang="cs-CZ" dirty="0">
                <a:solidFill>
                  <a:srgbClr val="FF0000"/>
                </a:solidFill>
              </a:rPr>
              <a:t> překladatelství nizozemštiny </a:t>
            </a:r>
          </a:p>
          <a:p>
            <a:pPr fontAlgn="t"/>
            <a:endParaRPr lang="cs-CZ" dirty="0">
              <a:solidFill>
                <a:srgbClr val="FF0000"/>
              </a:solidFill>
            </a:endParaRPr>
          </a:p>
          <a:p>
            <a:pPr fontAlgn="t"/>
            <a:r>
              <a:rPr lang="cs-CZ" dirty="0">
                <a:solidFill>
                  <a:srgbClr val="FF0000"/>
                </a:solidFill>
              </a:rPr>
              <a:t> </a:t>
            </a:r>
          </a:p>
          <a:p>
            <a:pPr fontAlgn="t"/>
            <a:endParaRPr lang="cs-CZ" dirty="0">
              <a:solidFill>
                <a:srgbClr val="FF0000"/>
              </a:solidFill>
            </a:endParaRPr>
          </a:p>
          <a:p>
            <a:pPr fontAlgn="t"/>
            <a:endParaRPr lang="cs-CZ" dirty="0">
              <a:solidFill>
                <a:srgbClr val="FF0000"/>
              </a:solidFill>
            </a:endParaRPr>
          </a:p>
          <a:p>
            <a:pPr fontAlgn="t"/>
            <a:endParaRPr lang="cs-CZ" dirty="0">
              <a:solidFill>
                <a:srgbClr val="FF0000"/>
              </a:solidFill>
            </a:endParaRPr>
          </a:p>
          <a:p>
            <a:pPr fontAlgn="t"/>
            <a:r>
              <a:rPr lang="cs-CZ" dirty="0"/>
              <a:t> </a:t>
            </a: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Zasedací síň</Template>
  <TotalTime>0</TotalTime>
  <Words>865</Words>
  <Application>Microsoft Office PowerPoint</Application>
  <PresentationFormat>Širokoúhlá obrazovka</PresentationFormat>
  <Paragraphs>112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9</vt:i4>
      </vt:variant>
    </vt:vector>
  </HeadingPairs>
  <TitlesOfParts>
    <vt:vector size="16" baseType="lpstr">
      <vt:lpstr>Arial</vt:lpstr>
      <vt:lpstr>Century Gothic</vt:lpstr>
      <vt:lpstr>Symbol</vt:lpstr>
      <vt:lpstr>Wingdings</vt:lpstr>
      <vt:lpstr>Wingdings 3</vt:lpstr>
      <vt:lpstr>Office Theme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Nově akreditované programy od PS 2019</dc:title>
  <dc:subject/>
  <dc:creator>Zuzana Urválková</dc:creator>
  <dc:description/>
  <cp:lastModifiedBy>Jan Trna</cp:lastModifiedBy>
  <cp:revision>32</cp:revision>
  <dcterms:created xsi:type="dcterms:W3CDTF">2019-01-08T08:13:54Z</dcterms:created>
  <dcterms:modified xsi:type="dcterms:W3CDTF">2019-09-08T08:13:30Z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Širokoúhlá obrazovka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9</vt:i4>
  </property>
</Properties>
</file>