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/>
          <p:cNvGrpSpPr/>
          <p:nvPr/>
        </p:nvGrpSpPr>
        <p:grpSpPr>
          <a:xfrm>
            <a:off x="0" y="0"/>
            <a:ext cx="12190680" cy="6856560"/>
            <a:chOff x="0" y="0"/>
            <a:chExt cx="12190680" cy="6856560"/>
          </a:xfrm>
        </p:grpSpPr>
        <p:sp>
          <p:nvSpPr>
            <p:cNvPr id="18" name="CustomShape 2"/>
            <p:cNvSpPr/>
            <p:nvPr/>
          </p:nvSpPr>
          <p:spPr>
            <a:xfrm>
              <a:off x="0" y="0"/>
              <a:ext cx="12190680" cy="68565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2666880"/>
              <a:ext cx="4189680" cy="41896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0" y="2895480"/>
              <a:ext cx="2360880" cy="23608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8609040" y="5867280"/>
              <a:ext cx="989280" cy="9892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609040" y="1676520"/>
              <a:ext cx="2818080" cy="28180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7999560" y="8640"/>
              <a:ext cx="1598760" cy="15987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21010200">
              <a:off x="8490600" y="1796760"/>
              <a:ext cx="3297960" cy="43956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459360" y="1866240"/>
              <a:ext cx="11276280" cy="453240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0" y="1440"/>
              <a:ext cx="12190680" cy="685512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CustomShape 11" hidden="1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11" name="Group 12"/>
          <p:cNvGrpSpPr/>
          <p:nvPr/>
        </p:nvGrpSpPr>
        <p:grpSpPr>
          <a:xfrm>
            <a:off x="0" y="0"/>
            <a:ext cx="12190680" cy="6856560"/>
            <a:chOff x="0" y="0"/>
            <a:chExt cx="12190680" cy="6856560"/>
          </a:xfrm>
        </p:grpSpPr>
        <p:sp>
          <p:nvSpPr>
            <p:cNvPr id="12" name="CustomShape 13"/>
            <p:cNvSpPr/>
            <p:nvPr/>
          </p:nvSpPr>
          <p:spPr>
            <a:xfrm>
              <a:off x="0" y="0"/>
              <a:ext cx="12190680" cy="68565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0" y="1440"/>
              <a:ext cx="12190680" cy="685512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CustomShape 15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0" y="0"/>
            <a:ext cx="12190680" cy="6856560"/>
            <a:chOff x="0" y="0"/>
            <a:chExt cx="12190680" cy="6856560"/>
          </a:xfrm>
        </p:grpSpPr>
        <p:sp>
          <p:nvSpPr>
            <p:cNvPr id="54" name="CustomShape 2"/>
            <p:cNvSpPr/>
            <p:nvPr/>
          </p:nvSpPr>
          <p:spPr>
            <a:xfrm>
              <a:off x="0" y="0"/>
              <a:ext cx="12190680" cy="68565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3"/>
            <p:cNvSpPr/>
            <p:nvPr/>
          </p:nvSpPr>
          <p:spPr>
            <a:xfrm>
              <a:off x="0" y="2666880"/>
              <a:ext cx="4189680" cy="41896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CustomShape 4"/>
            <p:cNvSpPr/>
            <p:nvPr/>
          </p:nvSpPr>
          <p:spPr>
            <a:xfrm>
              <a:off x="0" y="2895480"/>
              <a:ext cx="2360880" cy="23608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CustomShape 5"/>
            <p:cNvSpPr/>
            <p:nvPr/>
          </p:nvSpPr>
          <p:spPr>
            <a:xfrm>
              <a:off x="8609040" y="5867280"/>
              <a:ext cx="989280" cy="9892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CustomShape 6"/>
            <p:cNvSpPr/>
            <p:nvPr/>
          </p:nvSpPr>
          <p:spPr>
            <a:xfrm>
              <a:off x="8609040" y="1676520"/>
              <a:ext cx="2818080" cy="281808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CustomShape 7"/>
            <p:cNvSpPr/>
            <p:nvPr/>
          </p:nvSpPr>
          <p:spPr>
            <a:xfrm>
              <a:off x="7999560" y="8640"/>
              <a:ext cx="1598760" cy="15987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CustomShape 8"/>
            <p:cNvSpPr/>
            <p:nvPr/>
          </p:nvSpPr>
          <p:spPr>
            <a:xfrm rot="21010200">
              <a:off x="8490600" y="1796760"/>
              <a:ext cx="3297960" cy="439560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9"/>
            <p:cNvSpPr/>
            <p:nvPr/>
          </p:nvSpPr>
          <p:spPr>
            <a:xfrm>
              <a:off x="459360" y="1866240"/>
              <a:ext cx="11276280" cy="4532400"/>
            </a:xfrm>
            <a:custGeom>
              <a:avLst/>
              <a:gdLst/>
              <a:ahLst/>
              <a:cxn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0"/>
            <p:cNvSpPr/>
            <p:nvPr/>
          </p:nvSpPr>
          <p:spPr>
            <a:xfrm>
              <a:off x="0" y="1440"/>
              <a:ext cx="12190680" cy="6855120"/>
            </a:xfrm>
            <a:custGeom>
              <a:avLst/>
              <a:gdLst/>
              <a:ahLst/>
              <a:cxn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CustomShape 11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5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obdobi=7126;plan_id=24302" TargetMode="External"/><Relationship Id="rId2" Type="http://schemas.openxmlformats.org/officeDocument/2006/relationships/hyperlink" Target="https://is.muni.cz/predmety/studijni_plan?obdobi=7126;plan_id=24301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s.muni.cz/program/24300?obdobi=7126" TargetMode="External"/><Relationship Id="rId4" Type="http://schemas.openxmlformats.org/officeDocument/2006/relationships/hyperlink" Target="https://is.muni.cz/predmety/studijni_plan?obdobi=7126;plan_id=2430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.muni.cz/pro-uchazece/bakalarske-studium/24300-nemecky-jazyk-a-literatura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4306" TargetMode="External"/><Relationship Id="rId2" Type="http://schemas.openxmlformats.org/officeDocument/2006/relationships/hyperlink" Target="https://is.muni.cz/programy/programy?fakulta=1421;typ=Mgr.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s.muni.cz/predmety/studijni_plan?plan_id=24917" TargetMode="External"/><Relationship Id="rId5" Type="http://schemas.openxmlformats.org/officeDocument/2006/relationships/hyperlink" Target="https://is.muni.cz/predmety/studijni_plan?plan_id=24916" TargetMode="External"/><Relationship Id="rId4" Type="http://schemas.openxmlformats.org/officeDocument/2006/relationships/hyperlink" Target="https://is.muni.cz/predmety/studijni_plan?plan_id=2430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4919" TargetMode="External"/><Relationship Id="rId2" Type="http://schemas.openxmlformats.org/officeDocument/2006/relationships/hyperlink" Target="https://is.muni.cz/program/24308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s.muni.cz/predmety/studijni_plan?plan_id=24310" TargetMode="External"/><Relationship Id="rId4" Type="http://schemas.openxmlformats.org/officeDocument/2006/relationships/hyperlink" Target="https://is.muni.cz/predmety/studijni_plan?plan_id=243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4312" TargetMode="External"/><Relationship Id="rId2" Type="http://schemas.openxmlformats.org/officeDocument/2006/relationships/hyperlink" Target="https://is.muni.cz/program/24311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s.muni.cz/predmety/studijni_plan?plan_id=249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154880" y="950771"/>
            <a:ext cx="8824320" cy="2109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Nově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akreditované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programy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od  </a:t>
            </a:r>
            <a:r>
              <a:rPr lang="en-US" sz="54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září</a:t>
            </a:r>
            <a:r>
              <a:rPr lang="en-US" sz="54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2019</a:t>
            </a:r>
            <a:endParaRPr lang="en-US" sz="54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278000" y="3340100"/>
            <a:ext cx="9438480" cy="1980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cap="all" spc="-1" dirty="0">
                <a:solidFill>
                  <a:srgbClr val="EF53A5"/>
                </a:solidFill>
                <a:latin typeface="Century Gothic"/>
              </a:rPr>
              <a:t>Německý </a:t>
            </a:r>
            <a:r>
              <a:rPr lang="en-US" cap="all" spc="-1" dirty="0" err="1">
                <a:solidFill>
                  <a:srgbClr val="EF53A5"/>
                </a:solidFill>
                <a:latin typeface="Century Gothic"/>
              </a:rPr>
              <a:t>jazyk</a:t>
            </a:r>
            <a:r>
              <a:rPr lang="en-US" cap="all" spc="-1" dirty="0">
                <a:solidFill>
                  <a:srgbClr val="EF53A5"/>
                </a:solidFill>
                <a:latin typeface="Century Gothic"/>
              </a:rPr>
              <a:t> 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a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literatura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pro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bakalářské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studium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cap="all" spc="-1" dirty="0">
                <a:solidFill>
                  <a:srgbClr val="EF53A5"/>
                </a:solidFill>
                <a:latin typeface="Century Gothic"/>
                <a:ea typeface="DejaVu Sans"/>
              </a:rPr>
              <a:t>Německý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jazyk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a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literatura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pro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navazující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magisterské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studium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Učitelství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cs-CZ" cap="all" spc="-1" dirty="0">
                <a:solidFill>
                  <a:srgbClr val="EF53A5"/>
                </a:solidFill>
                <a:latin typeface="Century Gothic"/>
                <a:ea typeface="DejaVu Sans"/>
              </a:rPr>
              <a:t>Německého jazyky 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a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literatury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pro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navazující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</a:t>
            </a:r>
            <a:r>
              <a:rPr lang="en-US" sz="1800" b="0" strike="noStrike" cap="all" spc="-1" dirty="0" err="1">
                <a:solidFill>
                  <a:srgbClr val="EF53A5"/>
                </a:solidFill>
                <a:latin typeface="Century Gothic"/>
                <a:ea typeface="DejaVu Sans"/>
              </a:rPr>
              <a:t>magisterské</a:t>
            </a:r>
            <a:r>
              <a:rPr lang="en-US" sz="1800" b="0" strike="noStrike" cap="all" spc="-1" dirty="0">
                <a:solidFill>
                  <a:srgbClr val="EF53A5"/>
                </a:solidFill>
                <a:latin typeface="Century Gothic"/>
                <a:ea typeface="DejaVu Sans"/>
              </a:rPr>
              <a:t> stadium</a:t>
            </a:r>
            <a:endParaRPr lang="cs-CZ" sz="1800" b="0" strike="noStrike" cap="all" spc="-1" dirty="0">
              <a:solidFill>
                <a:srgbClr val="EF53A5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cap="all" spc="-1" dirty="0">
                <a:solidFill>
                  <a:srgbClr val="EF53A5"/>
                </a:solidFill>
                <a:latin typeface="Century Gothic"/>
              </a:rPr>
              <a:t>Překladatelství románských a germánských jazyků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29040" y="707760"/>
            <a:ext cx="8685720" cy="11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Německý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Bc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(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prezenční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)</a:t>
            </a: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105" name="Table 2"/>
          <p:cNvGraphicFramePr/>
          <p:nvPr>
            <p:extLst>
              <p:ext uri="{D42A27DB-BD31-4B8C-83A1-F6EECF244321}">
                <p14:modId xmlns:p14="http://schemas.microsoft.com/office/powerpoint/2010/main" val="1694801577"/>
              </p:ext>
            </p:extLst>
          </p:nvPr>
        </p:nvGraphicFramePr>
        <p:xfrm>
          <a:off x="482760" y="2244436"/>
          <a:ext cx="11373120" cy="1958868"/>
        </p:xfrm>
        <a:graphic>
          <a:graphicData uri="http://schemas.openxmlformats.org/drawingml/2006/table">
            <a:tbl>
              <a:tblPr/>
              <a:tblGrid>
                <a:gridCol w="522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5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Německý</a:t>
                      </a:r>
                      <a:r>
                        <a:rPr lang="cs-CZ" sz="2000" b="1" strike="noStrike" spc="-1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jazyk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a </a:t>
                      </a: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literatura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pro </a:t>
                      </a: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Bc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.</a:t>
                      </a:r>
                      <a:endParaRPr lang="en-US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(</a:t>
                      </a:r>
                      <a:r>
                        <a:rPr lang="en-US" sz="20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prezenční</a:t>
                      </a:r>
                      <a:r>
                        <a:rPr lang="en-US" sz="20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Jednooborové</a:t>
                      </a: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studium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800" b="0" strike="noStrike" spc="-1" dirty="0" err="1">
                          <a:solidFill>
                            <a:srgbClr val="FF0000"/>
                          </a:solidFill>
                          <a:latin typeface="Century Gothic"/>
                        </a:rPr>
                        <a:t>completus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Sdružené</a:t>
                      </a: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studium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hlavní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800" b="0" strike="noStrike" spc="-1" dirty="0" err="1">
                          <a:solidFill>
                            <a:srgbClr val="FF0000"/>
                          </a:solidFill>
                          <a:latin typeface="Century Gothic"/>
                        </a:rPr>
                        <a:t>maior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Sdružené</a:t>
                      </a: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studium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vedlejší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Century Gothic"/>
                        </a:rPr>
                        <a:t>minor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180 kreditů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120 kreditů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60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CustomShape 3"/>
          <p:cNvSpPr/>
          <p:nvPr/>
        </p:nvSpPr>
        <p:spPr>
          <a:xfrm>
            <a:off x="0" y="0"/>
            <a:ext cx="121906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07" name="Table 4"/>
          <p:cNvGraphicFramePr/>
          <p:nvPr>
            <p:extLst>
              <p:ext uri="{D42A27DB-BD31-4B8C-83A1-F6EECF244321}">
                <p14:modId xmlns:p14="http://schemas.microsoft.com/office/powerpoint/2010/main" val="3450177005"/>
              </p:ext>
            </p:extLst>
          </p:nvPr>
        </p:nvGraphicFramePr>
        <p:xfrm>
          <a:off x="565200" y="4203303"/>
          <a:ext cx="11203920" cy="3291840"/>
        </p:xfrm>
        <a:graphic>
          <a:graphicData uri="http://schemas.openxmlformats.org/drawingml/2006/table">
            <a:tbl>
              <a:tblPr/>
              <a:tblGrid>
                <a:gridCol w="589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13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rgbClr val="FF0000"/>
                          </a:solidFill>
                          <a:latin typeface="Arial"/>
                        </a:rPr>
                        <a:t>Krátký výčet povinných</a:t>
                      </a:r>
                      <a:r>
                        <a:rPr lang="cs-CZ" sz="1800" b="0" strike="noStrike" spc="-1" baseline="0" dirty="0">
                          <a:solidFill>
                            <a:srgbClr val="FF0000"/>
                          </a:solidFill>
                          <a:latin typeface="Arial"/>
                        </a:rPr>
                        <a:t> disciplín v jednotlivých programech</a:t>
                      </a:r>
                      <a:endParaRPr lang="cs-CZ" sz="18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dirty="0">
                          <a:solidFill>
                            <a:srgbClr val="FF0000"/>
                          </a:solidFill>
                          <a:latin typeface="Arial"/>
                        </a:rPr>
                        <a:t>Minor</a:t>
                      </a:r>
                      <a:r>
                        <a:rPr lang="cs-CZ" sz="1800" b="0" strike="noStrike" spc="-1" baseline="0" dirty="0">
                          <a:latin typeface="Arial"/>
                        </a:rPr>
                        <a:t> – zesílená výuka jazyka, práce s textem, reálie, frazeologie, četba literárních textů a volitelné předměty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cs-CZ" sz="1800" b="0" strike="noStrike" spc="-1" baseline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baseline="0" dirty="0">
                          <a:solidFill>
                            <a:srgbClr val="FF0000"/>
                          </a:solidFill>
                          <a:latin typeface="Arial"/>
                        </a:rPr>
                        <a:t>Maior</a:t>
                      </a:r>
                      <a:r>
                        <a:rPr lang="cs-CZ" sz="1800" b="0" strike="noStrike" spc="-1" baseline="0" dirty="0">
                          <a:latin typeface="Arial"/>
                        </a:rPr>
                        <a:t> </a:t>
                      </a:r>
                      <a:r>
                        <a:rPr lang="cs-CZ" sz="1800" b="0" strike="noStrike" spc="-1" baseline="0" dirty="0">
                          <a:latin typeface="+mn-lt"/>
                        </a:rPr>
                        <a:t>- zesílená výuka jazyka, práce s textem, reálie, frazeologie. Propedeutika jednotlivých disciplín (teorie literatury, jazykovědy, gramatika, lexikologie, syntax), dějiny literatury a volitelné před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cs-CZ" sz="1800" b="0" strike="noStrike" spc="-1" baseline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800" b="0" strike="noStrike" spc="-1" baseline="0" dirty="0" err="1">
                          <a:solidFill>
                            <a:srgbClr val="FF0000"/>
                          </a:solidFill>
                          <a:latin typeface="+mn-lt"/>
                        </a:rPr>
                        <a:t>Completus</a:t>
                      </a:r>
                      <a:r>
                        <a:rPr lang="cs-CZ" sz="1800" b="0" strike="noStrike" spc="-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- </a:t>
                      </a:r>
                      <a:r>
                        <a:rPr lang="cs-CZ" sz="1800" b="0" strike="noStrike" spc="-1" baseline="0" dirty="0">
                          <a:latin typeface="+mn-lt"/>
                        </a:rPr>
                        <a:t>zesílená výuka jazyka, práce s textem, reálie, frazeologie. Propedeutika jednotlivých disciplín (teorie literatury, jazykovědy, gramatika, lexikologie, syntax), dějiny literatury, četba literárních textů, další germánský jazyk (nizozemština nebo švédština) a volitelné předměty</a:t>
                      </a:r>
                      <a:endParaRPr lang="cs-CZ" sz="18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154880" y="550440"/>
            <a:ext cx="10524240" cy="167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Struktura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jednotlivých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plánů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bakalářského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studijního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programu</a:t>
            </a: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 němčiny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154880" y="2603520"/>
            <a:ext cx="9541080" cy="34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Jednooborové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completus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</a:t>
            </a:r>
            <a:endParaRPr lang="cs-CZ" sz="2000" b="0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cs-CZ" sz="2000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cs-CZ" sz="2000" spc="-1" dirty="0">
                <a:solidFill>
                  <a:srgbClr val="404040"/>
                </a:solidFill>
                <a:latin typeface="Century Gothic"/>
                <a:hlinkClick r:id="rId2"/>
              </a:rPr>
              <a:t>https://is.muni.cz/predmety/studijni_plan?obdobi=7126;plan_id=24301</a:t>
            </a:r>
            <a:endParaRPr lang="cs-CZ" sz="2000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Sdružené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–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hlavní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maior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</a:t>
            </a:r>
            <a:endParaRPr lang="en-US" sz="20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hlinkClick r:id="rId3"/>
              </a:rPr>
              <a:t>https://is.muni.cz/predmety/studijni_plan?obdobi=7126;plan_id=24302</a:t>
            </a:r>
            <a:endParaRPr lang="cs-CZ" sz="2000" spc="-1" dirty="0"/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Sdružené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–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vedlejší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(minor)</a:t>
            </a:r>
            <a:endParaRPr lang="en-US" sz="20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hlinkClick r:id="rId4"/>
              </a:rPr>
              <a:t>https://is.muni.cz/predmety/studijni_plan?obdobi=7126;plan_id=24303</a:t>
            </a:r>
            <a:endParaRPr lang="cs-CZ" sz="2000" spc="-1" dirty="0"/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cs-CZ" sz="2000" b="0" strike="noStrike" spc="-1" dirty="0">
                <a:latin typeface="Arial"/>
              </a:rPr>
              <a:t>Celkový náhled včetně cílů, výstupů z učení, uplatnění absolventa a návaznosti</a:t>
            </a: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cs-CZ" sz="2000" spc="-1" dirty="0">
                <a:hlinkClick r:id="rId5"/>
              </a:rPr>
              <a:t>https://is.muni.cz/program/24300?obdobi=7126</a:t>
            </a:r>
            <a:endParaRPr lang="cs-CZ" sz="2000" spc="-1" dirty="0"/>
          </a:p>
          <a:p>
            <a:pPr marL="14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</a:pPr>
            <a:endParaRPr lang="en-US" sz="2000" b="0" strike="noStrike" spc="-1" dirty="0">
              <a:latin typeface="Arial"/>
            </a:endParaRPr>
          </a:p>
          <a:p>
            <a:pPr marL="458640" lvl="1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</a:pPr>
            <a:endParaRPr lang="en-US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07760" y="540720"/>
            <a:ext cx="10607400" cy="20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Možné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kombinace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br>
              <a:rPr dirty="0"/>
            </a:b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bakalářského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studia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cs-CZ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němčiny 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br>
              <a:rPr dirty="0"/>
            </a:b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s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jinými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programy</a:t>
            </a:r>
            <a:br>
              <a:rPr dirty="0"/>
            </a:br>
            <a:endParaRPr lang="en-US" sz="3600" b="0" strike="noStrike" spc="-1" dirty="0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154880" y="2603520"/>
            <a:ext cx="10573560" cy="39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Podrobnosti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jsou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k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dispozici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na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webu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Filozofické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fakulty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MU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(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viz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Den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otevřených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dveří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):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>
                <a:hlinkClick r:id="rId2"/>
              </a:rPr>
              <a:t>https://www.phil.muni.cz/pro-uchazece/bakalarske-studium/24300-nemecky-jazyk-a-literatura</a:t>
            </a:r>
            <a:endParaRPr lang="cs-CZ" sz="2400" spc="-1" dirty="0"/>
          </a:p>
          <a:p>
            <a:pPr>
              <a:lnSpc>
                <a:spcPct val="100000"/>
              </a:lnSpc>
            </a:pPr>
            <a:endParaRPr lang="cs-CZ" sz="2400" spc="-1" dirty="0"/>
          </a:p>
          <a:p>
            <a:pPr>
              <a:lnSpc>
                <a:spcPct val="100000"/>
              </a:lnSpc>
            </a:pPr>
            <a:endParaRPr lang="cs-CZ" sz="2400" spc="-1" dirty="0"/>
          </a:p>
          <a:p>
            <a:pPr>
              <a:lnSpc>
                <a:spcPct val="100000"/>
              </a:lnSpc>
            </a:pPr>
            <a:r>
              <a:rPr lang="cs-CZ" sz="2400" spc="-1" dirty="0"/>
              <a:t>Důkladně projít!!!  zde i detaily k přijímacím zkouškám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154880" y="703440"/>
            <a:ext cx="9939600" cy="12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Německý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NMgr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(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prezenční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)</a:t>
            </a: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113" name="Table 2"/>
          <p:cNvGraphicFramePr/>
          <p:nvPr>
            <p:extLst>
              <p:ext uri="{D42A27DB-BD31-4B8C-83A1-F6EECF244321}">
                <p14:modId xmlns:p14="http://schemas.microsoft.com/office/powerpoint/2010/main" val="4195615874"/>
              </p:ext>
            </p:extLst>
          </p:nvPr>
        </p:nvGraphicFramePr>
        <p:xfrm>
          <a:off x="1051200" y="3201840"/>
          <a:ext cx="10531080" cy="1288080"/>
        </p:xfrm>
        <a:graphic>
          <a:graphicData uri="http://schemas.openxmlformats.org/drawingml/2006/table">
            <a:tbl>
              <a:tblPr/>
              <a:tblGrid>
                <a:gridCol w="512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Sdružené studium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Hlavní (maior)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80 kreditů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CustomShape 3"/>
          <p:cNvSpPr/>
          <p:nvPr/>
        </p:nvSpPr>
        <p:spPr>
          <a:xfrm>
            <a:off x="957600" y="2243520"/>
            <a:ext cx="103345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Nabízíme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sdružené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studium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cs-CZ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hlavní (nikoli vedlejší) 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v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kombinaci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s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jinými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programy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a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jednooborové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studium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pouze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se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specializací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115" name="Table 4"/>
          <p:cNvGraphicFramePr/>
          <p:nvPr>
            <p:extLst>
              <p:ext uri="{D42A27DB-BD31-4B8C-83A1-F6EECF244321}">
                <p14:modId xmlns:p14="http://schemas.microsoft.com/office/powerpoint/2010/main" val="285684504"/>
              </p:ext>
            </p:extLst>
          </p:nvPr>
        </p:nvGraphicFramePr>
        <p:xfrm>
          <a:off x="1003108" y="4778320"/>
          <a:ext cx="10580400" cy="1584960"/>
        </p:xfrm>
        <a:graphic>
          <a:graphicData uri="http://schemas.openxmlformats.org/drawingml/2006/table">
            <a:tbl>
              <a:tblPr/>
              <a:tblGrid>
                <a:gridCol w="518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Jednooborové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studium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se 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specializací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celkem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 120 </a:t>
                      </a:r>
                      <a:r>
                        <a:rPr lang="en-US" sz="1600" b="1" strike="noStrike" spc="-1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)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Německá</a:t>
                      </a:r>
                      <a:r>
                        <a:rPr lang="cs-CZ" sz="1600" b="0" strike="noStrike" spc="-1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jazykověda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80 kreditů (společná část) + 40 (specializační část)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Germanistická literární věda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80 kreditů (společná část) + 40 (specializační část)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Germanistika</a:t>
                      </a:r>
                      <a:r>
                        <a:rPr lang="cs-CZ" sz="1600" b="0" strike="noStrike" spc="-1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jako věda o kultuře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80 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společná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část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 + 40 (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specializační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část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49080" y="708840"/>
            <a:ext cx="1091232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Na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vazující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studi</a:t>
            </a:r>
            <a:r>
              <a:rPr lang="cs-CZ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um</a:t>
            </a: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 němčiny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164960" y="2781426"/>
            <a:ext cx="10396440" cy="3558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Odkaz</a:t>
            </a:r>
            <a:r>
              <a:rPr lang="en-US" sz="18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do </a:t>
            </a:r>
            <a:r>
              <a:rPr lang="en-US" sz="18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Isu</a:t>
            </a:r>
            <a:r>
              <a:rPr lang="en-US" sz="18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:</a:t>
            </a:r>
            <a:r>
              <a:rPr lang="en-US" sz="18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u="sng" spc="-1" dirty="0">
                <a:solidFill>
                  <a:srgbClr val="8F8F8F"/>
                </a:solidFill>
                <a:latin typeface="Century Gothic"/>
                <a:hlinkClick r:id="rId2"/>
              </a:rPr>
              <a:t>https://is.muni.cz/programy/programy?fakulta=1421;typ=Mgr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b="1" u="sng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latin typeface="Arial"/>
              </a:rPr>
              <a:t>Jako hlavní lze kombinovat se všemi nabízenými program maior na jiných ústavech</a:t>
            </a:r>
          </a:p>
          <a:p>
            <a:pPr>
              <a:lnSpc>
                <a:spcPct val="100000"/>
              </a:lnSpc>
            </a:pPr>
            <a:endParaRPr lang="cs-CZ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pc="-1" dirty="0">
                <a:solidFill>
                  <a:srgbClr val="FF0000"/>
                </a:solidFill>
                <a:latin typeface="Arial"/>
              </a:rPr>
              <a:t>Německý jazyk a literatura, studium sdružené, hlavní  (maior)</a:t>
            </a:r>
          </a:p>
          <a:p>
            <a:pPr>
              <a:lnSpc>
                <a:spcPct val="100000"/>
              </a:lnSpc>
            </a:pPr>
            <a:r>
              <a:rPr lang="cs-CZ" spc="-1" dirty="0">
                <a:hlinkClick r:id="rId3"/>
              </a:rPr>
              <a:t>https://is.muni.cz/predmety/studijni_plan?plan_id=24306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pc="-1" dirty="0">
                <a:latin typeface="Arial"/>
              </a:rPr>
              <a:t>Ve specializované formě se nekombinuje (specializace odpovídá velikostí jednooborovému studiu)</a:t>
            </a: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pc="-1" dirty="0">
                <a:solidFill>
                  <a:srgbClr val="FF0000"/>
                </a:solidFill>
              </a:rPr>
              <a:t>Specializace Německá jazykověda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hlinkClick r:id="rId4"/>
              </a:rPr>
              <a:t>https://is.muni.cz/predmety/studijni_plan?plan_id=24305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0000"/>
                </a:solidFill>
                <a:latin typeface="Arial"/>
              </a:rPr>
              <a:t>Specializace Germanistická literární věda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hlinkClick r:id="rId5"/>
              </a:rPr>
              <a:t>https://is.muni.cz/predmety/studijni_plan?plan_id=24916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0000"/>
                </a:solidFill>
                <a:latin typeface="Arial"/>
              </a:rPr>
              <a:t>Specializace Germanistika jako věda o kultuře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hlinkClick r:id="rId6"/>
              </a:rPr>
              <a:t>https://is.muni.cz/predmety/studijni_plan?plan_id=24917</a:t>
            </a:r>
            <a:endParaRPr lang="cs-CZ" spc="-1" dirty="0"/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54880" y="667800"/>
            <a:ext cx="9282240" cy="145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Učitelství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cs-CZ" sz="3600" spc="-1" dirty="0">
                <a:solidFill>
                  <a:srgbClr val="EBEBEB"/>
                </a:solidFill>
                <a:latin typeface="Century Gothic"/>
                <a:ea typeface="DejaVu Sans"/>
              </a:rPr>
              <a:t>německého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jazyka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literatury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NMgr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(</a:t>
            </a:r>
            <a:r>
              <a:rPr lang="en-US" sz="36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prezenční</a:t>
            </a:r>
            <a:r>
              <a:rPr lang="en-US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)</a:t>
            </a: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119" name="Table 2"/>
          <p:cNvGraphicFramePr/>
          <p:nvPr/>
        </p:nvGraphicFramePr>
        <p:xfrm>
          <a:off x="1146960" y="2823120"/>
          <a:ext cx="4410360" cy="988200"/>
        </p:xfrm>
        <a:graphic>
          <a:graphicData uri="http://schemas.openxmlformats.org/drawingml/2006/table">
            <a:tbl>
              <a:tblPr/>
              <a:tblGrid>
                <a:gridCol w="441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Jednooborové studium (completus)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120 kreditů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0" name="Table 3"/>
          <p:cNvGraphicFramePr/>
          <p:nvPr>
            <p:extLst>
              <p:ext uri="{D42A27DB-BD31-4B8C-83A1-F6EECF244321}">
                <p14:modId xmlns:p14="http://schemas.microsoft.com/office/powerpoint/2010/main" val="329142651"/>
              </p:ext>
            </p:extLst>
          </p:nvPr>
        </p:nvGraphicFramePr>
        <p:xfrm>
          <a:off x="1146960" y="4001760"/>
          <a:ext cx="8025840" cy="1520280"/>
        </p:xfrm>
        <a:graphic>
          <a:graphicData uri="http://schemas.openxmlformats.org/drawingml/2006/table">
            <a:tbl>
              <a:tblPr/>
              <a:tblGrid>
                <a:gridCol w="40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Sdružené studium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Hlavní (maior)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Vedlejší (minor)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4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80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cs-CZ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německý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jazyk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a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literatura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 (+ 40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2.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obor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40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cs-CZ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německý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jazyk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a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literatura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 (+ 80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kreditů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2.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obor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38720" y="448560"/>
            <a:ext cx="9617400" cy="188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Struktura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programu</a:t>
            </a:r>
            <a:br>
              <a:rPr dirty="0"/>
            </a:b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Učit</a:t>
            </a:r>
            <a:r>
              <a:rPr lang="cs-CZ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elství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cs-CZ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německého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jazyka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literatury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pro </a:t>
            </a:r>
            <a:r>
              <a:rPr lang="en-US" sz="31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NMgr</a:t>
            </a:r>
            <a:r>
              <a:rPr lang="en-US" sz="31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. </a:t>
            </a:r>
            <a:endParaRPr lang="en-US" sz="3100" b="0" strike="noStrike" spc="-1" dirty="0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26560" y="2329920"/>
            <a:ext cx="10941120" cy="414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K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dispozici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v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Informačním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systému MU (bez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nutnosti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 </a:t>
            </a: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přihlášení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):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spc="-1" dirty="0">
                <a:hlinkClick r:id="rId2"/>
              </a:rPr>
              <a:t>https://is.muni.cz/program/24308</a:t>
            </a:r>
            <a:endParaRPr lang="cs-CZ" sz="2000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u="sng" strike="noStrike" spc="-1" dirty="0" err="1">
                <a:solidFill>
                  <a:srgbClr val="404040"/>
                </a:solidFill>
                <a:uFillTx/>
                <a:latin typeface="Century Gothic"/>
                <a:ea typeface="DejaVu Sans"/>
              </a:rPr>
              <a:t>Konkrétně</a:t>
            </a:r>
            <a:r>
              <a:rPr lang="en-US" sz="2000" b="1" u="sng" strike="noStrike" spc="-1" dirty="0">
                <a:solidFill>
                  <a:srgbClr val="404040"/>
                </a:solidFill>
                <a:uFillTx/>
                <a:latin typeface="Century Gothic"/>
                <a:ea typeface="DejaVu Sans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Jednooborové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completus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spc="-1" dirty="0">
                <a:hlinkClick r:id="rId3"/>
              </a:rPr>
              <a:t>https://is.muni.cz/predmety/studijni_plan?plan_id=24919</a:t>
            </a:r>
            <a:endParaRPr lang="cs-CZ" sz="2000" spc="-1" dirty="0"/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Sdružené</a:t>
            </a:r>
            <a:r>
              <a:rPr lang="en-US" sz="20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studium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Hlavní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</a:t>
            </a:r>
            <a:r>
              <a:rPr lang="en-US" sz="20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maior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</a:t>
            </a:r>
            <a:r>
              <a:rPr lang="cs-CZ" sz="2000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cs-CZ" sz="2000" spc="-1" dirty="0">
                <a:solidFill>
                  <a:srgbClr val="404040"/>
                </a:solidFill>
                <a:latin typeface="Century Gothic"/>
                <a:hlinkClick r:id="rId4"/>
              </a:rPr>
              <a:t>https://is.muni.cz/predmety/studijni_plan?plan_id=24309</a:t>
            </a:r>
            <a:endParaRPr lang="cs-CZ" sz="2000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cs-CZ" sz="2000" b="1" strike="noStrike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Vedlejší</a:t>
            </a:r>
            <a:r>
              <a:rPr lang="en-US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(minor): </a:t>
            </a:r>
            <a:r>
              <a:rPr lang="en-US" sz="2000" spc="-1" dirty="0">
                <a:solidFill>
                  <a:srgbClr val="404040"/>
                </a:solidFill>
                <a:latin typeface="Century Gothic"/>
                <a:hlinkClick r:id="rId5"/>
              </a:rPr>
              <a:t>https://is.muni.cz/predmety/studijni_plan?plan_id=24310</a:t>
            </a:r>
            <a:endParaRPr lang="cs-CZ" sz="2000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022400" y="403200"/>
            <a:ext cx="9938880" cy="191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Překladatelství románských a germánských jazyků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154880" y="2319119"/>
            <a:ext cx="8824320" cy="4150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t"/>
            <a:r>
              <a:rPr lang="en-US" b="1" dirty="0" err="1"/>
              <a:t>Jednooborové</a:t>
            </a:r>
            <a:r>
              <a:rPr lang="en-US" b="1" dirty="0"/>
              <a:t> </a:t>
            </a:r>
            <a:r>
              <a:rPr lang="en-US" b="1" dirty="0" err="1"/>
              <a:t>studium</a:t>
            </a:r>
            <a:r>
              <a:rPr lang="en-US" b="1" dirty="0"/>
              <a:t> se </a:t>
            </a:r>
            <a:r>
              <a:rPr lang="en-US" b="1" dirty="0" err="1"/>
              <a:t>specializací</a:t>
            </a:r>
            <a:r>
              <a:rPr lang="en-US" b="1" dirty="0"/>
              <a:t> (</a:t>
            </a:r>
            <a:r>
              <a:rPr lang="en-US" b="1" dirty="0" err="1"/>
              <a:t>celkem</a:t>
            </a:r>
            <a:r>
              <a:rPr lang="en-US" b="1" dirty="0"/>
              <a:t> 120 </a:t>
            </a:r>
            <a:r>
              <a:rPr lang="en-US" b="1" dirty="0" err="1"/>
              <a:t>kreditů</a:t>
            </a:r>
            <a:r>
              <a:rPr lang="en-US" b="1" dirty="0"/>
              <a:t>)</a:t>
            </a:r>
            <a:endParaRPr lang="cs-CZ" dirty="0"/>
          </a:p>
          <a:p>
            <a:pPr fontAlgn="t"/>
            <a:endParaRPr lang="cs-CZ" dirty="0"/>
          </a:p>
          <a:p>
            <a:pPr fontAlgn="t"/>
            <a:r>
              <a:rPr lang="cs-CZ" dirty="0">
                <a:solidFill>
                  <a:srgbClr val="FF0000"/>
                </a:solidFill>
              </a:rPr>
              <a:t>Specializace: Překladatelství němčiny</a:t>
            </a:r>
            <a:r>
              <a:rPr lang="cs-CZ" dirty="0"/>
              <a:t> </a:t>
            </a:r>
          </a:p>
          <a:p>
            <a:pPr fontAlgn="t"/>
            <a:r>
              <a:rPr lang="en-US" dirty="0"/>
              <a:t>80 </a:t>
            </a:r>
            <a:r>
              <a:rPr lang="en-US" dirty="0" err="1"/>
              <a:t>kreditů</a:t>
            </a:r>
            <a:r>
              <a:rPr lang="en-US" dirty="0"/>
              <a:t> (</a:t>
            </a:r>
            <a:r>
              <a:rPr lang="en-US" dirty="0" err="1"/>
              <a:t>společná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) + 40 (</a:t>
            </a:r>
            <a:r>
              <a:rPr lang="en-US" dirty="0" err="1"/>
              <a:t>specializační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cs-CZ" dirty="0"/>
              <a:t>)</a:t>
            </a:r>
          </a:p>
          <a:p>
            <a:pPr fontAlgn="t"/>
            <a:endParaRPr lang="cs-CZ" dirty="0"/>
          </a:p>
          <a:p>
            <a:pPr fontAlgn="t"/>
            <a:r>
              <a:rPr lang="cs-CZ" dirty="0">
                <a:solidFill>
                  <a:srgbClr val="FF0000"/>
                </a:solidFill>
              </a:rPr>
              <a:t>Specializace: Překladatelství nizozemštiny</a:t>
            </a:r>
            <a:endParaRPr lang="cs-CZ" dirty="0"/>
          </a:p>
          <a:p>
            <a:pPr fontAlgn="t"/>
            <a:r>
              <a:rPr lang="en-US" dirty="0"/>
              <a:t>80 </a:t>
            </a:r>
            <a:r>
              <a:rPr lang="en-US" dirty="0" err="1"/>
              <a:t>kreditů</a:t>
            </a:r>
            <a:r>
              <a:rPr lang="en-US" dirty="0"/>
              <a:t> (</a:t>
            </a:r>
            <a:r>
              <a:rPr lang="en-US" dirty="0" err="1"/>
              <a:t>společná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) + 40 (</a:t>
            </a:r>
            <a:r>
              <a:rPr lang="en-US" dirty="0" err="1"/>
              <a:t>specializační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)</a:t>
            </a:r>
            <a:endParaRPr lang="cs-CZ" dirty="0"/>
          </a:p>
          <a:p>
            <a:pPr fontAlgn="t"/>
            <a:endParaRPr lang="cs-CZ" dirty="0"/>
          </a:p>
          <a:p>
            <a:pPr fontAlgn="t"/>
            <a:r>
              <a:rPr lang="cs-CZ" dirty="0"/>
              <a:t>Společnou část tyto specializace sdílejí se specializacemi </a:t>
            </a:r>
            <a:r>
              <a:rPr lang="cs-CZ" dirty="0">
                <a:solidFill>
                  <a:srgbClr val="FF0000"/>
                </a:solidFill>
              </a:rPr>
              <a:t>Překladatelství francouzštiny a Překladatelství španělštiny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2"/>
              </a:rPr>
              <a:t>  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2"/>
              </a:rPr>
              <a:t>https://is.muni.cz/program/24311</a:t>
            </a:r>
            <a:r>
              <a:rPr lang="cs-CZ" dirty="0">
                <a:solidFill>
                  <a:srgbClr val="FF0000"/>
                </a:solidFill>
              </a:rPr>
              <a:t>                                       celkový náhled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3"/>
              </a:rPr>
              <a:t>https://is.muni.cz/predmety/studijni_plan?plan_id=24312</a:t>
            </a:r>
            <a:r>
              <a:rPr lang="cs-CZ" dirty="0">
                <a:solidFill>
                  <a:srgbClr val="FF0000"/>
                </a:solidFill>
              </a:rPr>
              <a:t> překladatelství němčiny</a:t>
            </a:r>
          </a:p>
          <a:p>
            <a:pPr fontAlgn="t"/>
            <a:r>
              <a:rPr lang="cs-CZ" dirty="0">
                <a:solidFill>
                  <a:srgbClr val="FF0000"/>
                </a:solidFill>
                <a:hlinkClick r:id="rId4"/>
              </a:rPr>
              <a:t>https://is.muni.cz/predmety/studijni_plan?plan_id=24926</a:t>
            </a:r>
            <a:r>
              <a:rPr lang="cs-CZ" dirty="0">
                <a:solidFill>
                  <a:srgbClr val="FF0000"/>
                </a:solidFill>
              </a:rPr>
              <a:t> překladatelství nizozemštiny </a:t>
            </a: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endParaRPr lang="cs-CZ" dirty="0">
              <a:solidFill>
                <a:srgbClr val="FF0000"/>
              </a:solidFill>
            </a:endParaRPr>
          </a:p>
          <a:p>
            <a:pPr fontAlgn="t"/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Zasedací síň</Template>
  <TotalTime>0</TotalTime>
  <Words>865</Words>
  <Application>Microsoft Office PowerPoint</Application>
  <PresentationFormat>Širokoúhlá obrazovka</PresentationFormat>
  <Paragraphs>112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Symbol</vt:lpstr>
      <vt:lpstr>Wingdings</vt:lpstr>
      <vt:lpstr>Wingdings 3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Nově akreditované programy od PS 2019</dc:title>
  <dc:subject/>
  <dc:creator>Zuzana Urválková</dc:creator>
  <dc:description/>
  <cp:lastModifiedBy>Honza</cp:lastModifiedBy>
  <cp:revision>32</cp:revision>
  <dcterms:created xsi:type="dcterms:W3CDTF">2019-01-08T08:13:54Z</dcterms:created>
  <dcterms:modified xsi:type="dcterms:W3CDTF">2019-01-17T20:20:27Z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